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23"/>
  </p:notesMasterIdLst>
  <p:handoutMasterIdLst>
    <p:handoutMasterId r:id="rId24"/>
  </p:handoutMasterIdLst>
  <p:sldIdLst>
    <p:sldId id="258" r:id="rId5"/>
    <p:sldId id="350" r:id="rId6"/>
    <p:sldId id="351" r:id="rId7"/>
    <p:sldId id="352" r:id="rId8"/>
    <p:sldId id="353" r:id="rId9"/>
    <p:sldId id="336" r:id="rId10"/>
    <p:sldId id="337" r:id="rId11"/>
    <p:sldId id="338" r:id="rId12"/>
    <p:sldId id="349" r:id="rId13"/>
    <p:sldId id="348" r:id="rId14"/>
    <p:sldId id="339" r:id="rId15"/>
    <p:sldId id="340" r:id="rId16"/>
    <p:sldId id="341" r:id="rId17"/>
    <p:sldId id="345" r:id="rId18"/>
    <p:sldId id="342" r:id="rId19"/>
    <p:sldId id="347" r:id="rId20"/>
    <p:sldId id="346" r:id="rId21"/>
    <p:sldId id="34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93C8CC-8ADA-43A2-AAAB-08C34AD41B8B}" v="2" dt="2020-03-22T11:49:31.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937" autoAdjust="0"/>
  </p:normalViewPr>
  <p:slideViewPr>
    <p:cSldViewPr snapToGrid="0">
      <p:cViewPr varScale="1">
        <p:scale>
          <a:sx n="60" d="100"/>
          <a:sy n="60" d="100"/>
        </p:scale>
        <p:origin x="1550" y="38"/>
      </p:cViewPr>
      <p:guideLst/>
    </p:cSldViewPr>
  </p:slideViewPr>
  <p:notesTextViewPr>
    <p:cViewPr>
      <p:scale>
        <a:sx n="1" d="1"/>
        <a:sy n="1" d="1"/>
      </p:scale>
      <p:origin x="0" y="0"/>
    </p:cViewPr>
  </p:notesTextViewPr>
  <p:notesViewPr>
    <p:cSldViewPr snapToGrid="0">
      <p:cViewPr varScale="1">
        <p:scale>
          <a:sx n="60" d="100"/>
          <a:sy n="60" d="100"/>
        </p:scale>
        <p:origin x="893"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4ACDB4-642F-4F82-9C8D-2DC384BF8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BB06E6-7341-4F07-8285-8B35565B99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CC4456-0E88-4EB2-8FDA-8240F984B54A}" type="datetimeFigureOut">
              <a:rPr lang="en-US" smtClean="0"/>
              <a:t>3/20/2020</a:t>
            </a:fld>
            <a:endParaRPr lang="en-US"/>
          </a:p>
        </p:txBody>
      </p:sp>
      <p:sp>
        <p:nvSpPr>
          <p:cNvPr id="4" name="Footer Placeholder 3">
            <a:extLst>
              <a:ext uri="{FF2B5EF4-FFF2-40B4-BE49-F238E27FC236}">
                <a16:creationId xmlns:a16="http://schemas.microsoft.com/office/drawing/2014/main" id="{F2C88C94-6E7C-4506-82BE-23DAD04DCE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A5C082-911A-46EA-8DF6-A63F9F9E0A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086C9-2826-46AE-BD8E-F12CB3F9C8B4}" type="slidenum">
              <a:rPr lang="en-US" smtClean="0"/>
              <a:t>‹#›</a:t>
            </a:fld>
            <a:endParaRPr lang="en-US"/>
          </a:p>
        </p:txBody>
      </p:sp>
    </p:spTree>
    <p:extLst>
      <p:ext uri="{BB962C8B-B14F-4D97-AF65-F5344CB8AC3E}">
        <p14:creationId xmlns:p14="http://schemas.microsoft.com/office/powerpoint/2010/main" val="187591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E9994-CBF9-4364-B2D1-761774B9F53C}" type="datetimeFigureOut">
              <a:rPr lang="en-US" smtClean="0"/>
              <a:t>3/20/2020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D0BC5-116C-42CF-8B28-245F66D50665}" type="slidenum">
              <a:rPr lang="en-US" smtClean="0"/>
              <a:t>‹#›</a:t>
            </a:fld>
            <a:endParaRPr lang="en-US" dirty="0"/>
          </a:p>
        </p:txBody>
      </p:sp>
    </p:spTree>
    <p:extLst>
      <p:ext uri="{BB962C8B-B14F-4D97-AF65-F5344CB8AC3E}">
        <p14:creationId xmlns:p14="http://schemas.microsoft.com/office/powerpoint/2010/main" val="249981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nvoyofhope.org/cohtwent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Greetings day 7 of full lockdown, shout out to our </a:t>
            </a:r>
            <a:r>
              <a:rPr lang="en-US" dirty="0" err="1"/>
              <a:t>govoner</a:t>
            </a:r>
            <a:r>
              <a:rPr lang="en-US" dirty="0"/>
              <a:t> ahead of the curve in acting some cities just now closing down just coming into the eye of the storm </a:t>
            </a:r>
          </a:p>
          <a:p>
            <a:r>
              <a:rPr lang="en-US" dirty="0"/>
              <a:t>Praying for the frontline workers and for our own frontline workers giving out food </a:t>
            </a:r>
          </a:p>
          <a:p>
            <a:r>
              <a:rPr lang="en-US" dirty="0"/>
              <a:t>How we respond will be remembered Christians have had amazing responses to </a:t>
            </a:r>
            <a:r>
              <a:rPr lang="en-US" dirty="0" err="1"/>
              <a:t>catastrophies</a:t>
            </a:r>
            <a:r>
              <a:rPr lang="en-US" dirty="0"/>
              <a:t> and horrible responses </a:t>
            </a:r>
          </a:p>
          <a:p>
            <a:r>
              <a:rPr lang="en-US" dirty="0"/>
              <a:t>Staying home do t mess around this younger people </a:t>
            </a:r>
            <a:r>
              <a:rPr lang="en-US" dirty="0" err="1"/>
              <a:t>im</a:t>
            </a:r>
            <a:r>
              <a:rPr lang="en-US" dirty="0"/>
              <a:t> young I have a strong immune system no one has immunity from this </a:t>
            </a:r>
          </a:p>
          <a:p>
            <a:r>
              <a:rPr lang="en-US" dirty="0"/>
              <a:t>Don’t try to be smarter than the </a:t>
            </a:r>
            <a:r>
              <a:rPr lang="en-US" dirty="0" err="1"/>
              <a:t>drs</a:t>
            </a:r>
            <a:r>
              <a:rPr lang="en-US" dirty="0"/>
              <a:t> and health workers , Italy look </a:t>
            </a:r>
          </a:p>
          <a:p>
            <a:r>
              <a:rPr lang="en-US" dirty="0"/>
              <a:t>How to survive both the virus and each other </a:t>
            </a:r>
          </a:p>
          <a:p>
            <a:r>
              <a:rPr lang="en-US" dirty="0"/>
              <a:t>tr</a:t>
            </a:r>
          </a:p>
          <a:p>
            <a:r>
              <a:rPr lang="en-US" dirty="0"/>
              <a:t>Responses fear, hoarding, blaming,  self protecting holing up bunker mentality vegging looking for what to do what God have us do </a:t>
            </a:r>
          </a:p>
          <a:p>
            <a:r>
              <a:rPr lang="en-US" dirty="0"/>
              <a:t>Boredom what to do routine </a:t>
            </a:r>
          </a:p>
          <a:p>
            <a:r>
              <a:rPr lang="en-US" dirty="0"/>
              <a:t>Joy and thankfulness not determined by circumstances </a:t>
            </a:r>
          </a:p>
          <a:p>
            <a:r>
              <a:rPr lang="en-US" dirty="0"/>
              <a:t>Joy and thankfulness Paul in jail thought going to be killed , 2 Corinthians 1 sentence of death despaired of life itself by </a:t>
            </a:r>
          </a:p>
          <a:p>
            <a:r>
              <a:rPr lang="en-US" dirty="0"/>
              <a:t>Day 7 of the lockdown </a:t>
            </a:r>
          </a:p>
          <a:p>
            <a:r>
              <a:rPr lang="en-US" dirty="0"/>
              <a:t>Prayer </a:t>
            </a:r>
          </a:p>
          <a:p>
            <a:endParaRPr lang="en-US" dirty="0"/>
          </a:p>
          <a:p>
            <a:r>
              <a:rPr lang="en-US" sz="1200" b="0" i="0" kern="1200" dirty="0">
                <a:solidFill>
                  <a:schemeClr val="tx1"/>
                </a:solidFill>
                <a:effectLst/>
                <a:latin typeface="+mn-lt"/>
                <a:ea typeface="+mn-ea"/>
                <a:cs typeface="+mn-cs"/>
              </a:rPr>
              <a:t>We said that this book displays a saint on whom the world has lost its grip. That's one reason we sang </a:t>
            </a:r>
            <a:r>
              <a:rPr lang="en-US" sz="1200" b="0" i="1" kern="1200" dirty="0">
                <a:solidFill>
                  <a:schemeClr val="tx1"/>
                </a:solidFill>
                <a:effectLst/>
                <a:latin typeface="+mn-lt"/>
                <a:ea typeface="+mn-ea"/>
                <a:cs typeface="+mn-cs"/>
              </a:rPr>
              <a:t>A Mighty Fortress Is Our God</a:t>
            </a:r>
            <a:r>
              <a:rPr lang="en-US" sz="1200" b="0" i="0" kern="1200" dirty="0">
                <a:solidFill>
                  <a:schemeClr val="tx1"/>
                </a:solidFill>
                <a:effectLst/>
                <a:latin typeface="+mn-lt"/>
                <a:ea typeface="+mn-ea"/>
                <a:cs typeface="+mn-cs"/>
              </a:rPr>
              <a:t>, because we said you can almost hear the Apostle Paul singing, “Let goods and kindred go; this mortal life also…” as he says, “I count all things loss for the sake of Christ,” in Philippians 3.</a:t>
            </a:r>
          </a:p>
          <a:p>
            <a:r>
              <a:rPr lang="en-US" sz="1200" b="0" i="0" kern="1200" dirty="0">
                <a:solidFill>
                  <a:schemeClr val="tx1"/>
                </a:solidFill>
                <a:effectLst/>
                <a:latin typeface="+mn-lt"/>
                <a:ea typeface="+mn-ea"/>
                <a:cs typeface="+mn-cs"/>
              </a:rPr>
              <a:t>We said that this letter displays for us believers under the crushing load of life in the darkest moments of their experience, even the valley of the shadow of death, comprehending an incomprehensible peace. So it invites us not only to long to know Christ and Him crucified, but to know that peace which passes all understanding, even in the most difficult trials of life. And so such a time as this is a good time for this book in the life of our congregation.</a:t>
            </a:r>
          </a:p>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a:t>
            </a:fld>
            <a:endParaRPr lang="en-US" dirty="0"/>
          </a:p>
        </p:txBody>
      </p:sp>
    </p:spTree>
    <p:extLst>
      <p:ext uri="{BB962C8B-B14F-4D97-AF65-F5344CB8AC3E}">
        <p14:creationId xmlns:p14="http://schemas.microsoft.com/office/powerpoint/2010/main" val="282226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AD0BC5-116C-42CF-8B28-245F66D50665}" type="slidenum">
              <a:rPr lang="en-US" smtClean="0"/>
              <a:t>13</a:t>
            </a:fld>
            <a:endParaRPr lang="en-US" dirty="0"/>
          </a:p>
        </p:txBody>
      </p:sp>
    </p:spTree>
    <p:extLst>
      <p:ext uri="{BB962C8B-B14F-4D97-AF65-F5344CB8AC3E}">
        <p14:creationId xmlns:p14="http://schemas.microsoft.com/office/powerpoint/2010/main" val="3399349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people in </a:t>
            </a:r>
            <a:r>
              <a:rPr lang="en-US" dirty="0" err="1"/>
              <a:t>icu</a:t>
            </a:r>
            <a:r>
              <a:rPr lang="en-US" dirty="0"/>
              <a:t> Italy here </a:t>
            </a:r>
          </a:p>
        </p:txBody>
      </p:sp>
      <p:sp>
        <p:nvSpPr>
          <p:cNvPr id="4" name="Slide Number Placeholder 3"/>
          <p:cNvSpPr>
            <a:spLocks noGrp="1"/>
          </p:cNvSpPr>
          <p:nvPr>
            <p:ph type="sldNum" sz="quarter" idx="5"/>
          </p:nvPr>
        </p:nvSpPr>
        <p:spPr/>
        <p:txBody>
          <a:bodyPr/>
          <a:lstStyle/>
          <a:p>
            <a:fld id="{0FAD0BC5-116C-42CF-8B28-245F66D50665}" type="slidenum">
              <a:rPr lang="en-US" smtClean="0"/>
              <a:t>14</a:t>
            </a:fld>
            <a:endParaRPr lang="en-US" dirty="0"/>
          </a:p>
        </p:txBody>
      </p:sp>
    </p:spTree>
    <p:extLst>
      <p:ext uri="{BB962C8B-B14F-4D97-AF65-F5344CB8AC3E}">
        <p14:creationId xmlns:p14="http://schemas.microsoft.com/office/powerpoint/2010/main" val="4249419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you do, Pray </a:t>
            </a:r>
          </a:p>
          <a:p>
            <a:r>
              <a:rPr lang="en-US" dirty="0"/>
              <a:t>Praying knowledge to know hos to navigate troubled times love and truth don’t be taken in by stupid stuff end times stupid stuff don’t hoard don’t </a:t>
            </a:r>
          </a:p>
          <a:p>
            <a:r>
              <a:rPr lang="en-US" dirty="0"/>
              <a:t>Make most of time </a:t>
            </a:r>
          </a:p>
          <a:p>
            <a:r>
              <a:rPr lang="en-US" dirty="0"/>
              <a:t>Time computer people Columbus prayer button, prayer people pray, ask nurses and </a:t>
            </a:r>
            <a:r>
              <a:rPr lang="en-US" dirty="0" err="1"/>
              <a:t>dr</a:t>
            </a:r>
            <a:r>
              <a:rPr lang="en-US" dirty="0"/>
              <a:t> what can we do for them </a:t>
            </a:r>
          </a:p>
          <a:p>
            <a:r>
              <a:rPr lang="en-US" dirty="0"/>
              <a:t>Pray for front line workers stores food pantry </a:t>
            </a:r>
          </a:p>
          <a:p>
            <a:endParaRPr lang="en-US" dirty="0"/>
          </a:p>
          <a:p>
            <a:r>
              <a:rPr lang="en-US" dirty="0"/>
              <a:t>Desire that we come out of this better than we go into it  we will be filled w the fruit of righteousness </a:t>
            </a:r>
          </a:p>
          <a:p>
            <a:r>
              <a:rPr lang="en-US" dirty="0"/>
              <a:t>Something worse than the plague not making use of the time God has given to us make the most of your time for the days are evil</a:t>
            </a:r>
          </a:p>
        </p:txBody>
      </p:sp>
      <p:sp>
        <p:nvSpPr>
          <p:cNvPr id="4" name="Slide Number Placeholder 3"/>
          <p:cNvSpPr>
            <a:spLocks noGrp="1"/>
          </p:cNvSpPr>
          <p:nvPr>
            <p:ph type="sldNum" sz="quarter" idx="5"/>
          </p:nvPr>
        </p:nvSpPr>
        <p:spPr/>
        <p:txBody>
          <a:bodyPr/>
          <a:lstStyle/>
          <a:p>
            <a:fld id="{0FAD0BC5-116C-42CF-8B28-245F66D50665}" type="slidenum">
              <a:rPr lang="en-US" smtClean="0"/>
              <a:t>15</a:t>
            </a:fld>
            <a:endParaRPr lang="en-US" dirty="0"/>
          </a:p>
        </p:txBody>
      </p:sp>
    </p:spTree>
    <p:extLst>
      <p:ext uri="{BB962C8B-B14F-4D97-AF65-F5344CB8AC3E}">
        <p14:creationId xmlns:p14="http://schemas.microsoft.com/office/powerpoint/2010/main" val="2634062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Paul is praying for the Philippians and for you and me that we would cultivate good judgment and discretion.</a:t>
            </a:r>
          </a:p>
          <a:p>
            <a:r>
              <a:rPr lang="en-US" sz="1200" b="0" i="0" kern="1200" dirty="0">
                <a:solidFill>
                  <a:schemeClr val="tx1"/>
                </a:solidFill>
                <a:effectLst/>
                <a:latin typeface="+mn-lt"/>
                <a:ea typeface="+mn-ea"/>
                <a:cs typeface="+mn-cs"/>
              </a:rPr>
              <a:t>How important is that? Have you ever known a parent with a really smart child, and that child is off in college, or perhaps getting ready to go off to graduate school, or launching into the marketplace, and that parent is concerned because that really well-educated, really gifted, really intelligent young person is making the goofiest choices you've ever seen in your life! And that parent is deeply concerned, because that parent doesn't want his or her child just to be smart; he wants that child to use discretion, good judgment, be wise in discernment. And that's exactly what the Apostle Paul is praying for the Philippians and you and me: not just that we would know stuff, but that we would have judgment and discretion and wisdom as we apply the truth which is ours.</a:t>
            </a:r>
          </a:p>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16</a:t>
            </a:fld>
            <a:endParaRPr lang="en-US" dirty="0"/>
          </a:p>
        </p:txBody>
      </p:sp>
    </p:spTree>
    <p:extLst>
      <p:ext uri="{BB962C8B-B14F-4D97-AF65-F5344CB8AC3E}">
        <p14:creationId xmlns:p14="http://schemas.microsoft.com/office/powerpoint/2010/main" val="1097398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17</a:t>
            </a:fld>
            <a:endParaRPr lang="en-US" dirty="0"/>
          </a:p>
        </p:txBody>
      </p:sp>
    </p:spTree>
    <p:extLst>
      <p:ext uri="{BB962C8B-B14F-4D97-AF65-F5344CB8AC3E}">
        <p14:creationId xmlns:p14="http://schemas.microsoft.com/office/powerpoint/2010/main" val="2320986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AD0BC5-116C-42CF-8B28-245F66D50665}" type="slidenum">
              <a:rPr lang="en-US" smtClean="0"/>
              <a:t>18</a:t>
            </a:fld>
            <a:endParaRPr lang="en-US" dirty="0"/>
          </a:p>
        </p:txBody>
      </p:sp>
    </p:spTree>
    <p:extLst>
      <p:ext uri="{BB962C8B-B14F-4D97-AF65-F5344CB8AC3E}">
        <p14:creationId xmlns:p14="http://schemas.microsoft.com/office/powerpoint/2010/main" val="691001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God save us because we trust in Him? Yes and no </a:t>
            </a:r>
          </a:p>
          <a:p>
            <a:r>
              <a:rPr lang="en-US" dirty="0"/>
              <a:t>Christians not immune, my dad awesome Christian man saved from death many times had </a:t>
            </a:r>
            <a:r>
              <a:rPr lang="en-US" dirty="0" err="1"/>
              <a:t>demensia</a:t>
            </a:r>
            <a:r>
              <a:rPr lang="en-US" dirty="0"/>
              <a:t> cancer heart disease </a:t>
            </a:r>
          </a:p>
          <a:p>
            <a:r>
              <a:rPr lang="en-US" dirty="0"/>
              <a:t>God is our fort make forts when we were kids hide in them Hide in God </a:t>
            </a:r>
            <a:r>
              <a:rPr lang="en-US" dirty="0" err="1"/>
              <a:t>God</a:t>
            </a:r>
            <a:r>
              <a:rPr lang="en-US" dirty="0"/>
              <a:t> covers us with His w feathers like a mother bird, in California birds c birds </a:t>
            </a:r>
          </a:p>
          <a:p>
            <a:endParaRPr lang="en-US" dirty="0"/>
          </a:p>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2</a:t>
            </a:fld>
            <a:endParaRPr lang="en-US" dirty="0"/>
          </a:p>
        </p:txBody>
      </p:sp>
    </p:spTree>
    <p:extLst>
      <p:ext uri="{BB962C8B-B14F-4D97-AF65-F5344CB8AC3E}">
        <p14:creationId xmlns:p14="http://schemas.microsoft.com/office/powerpoint/2010/main" val="188158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t>
            </a:r>
            <a:r>
              <a:rPr lang="en-US" dirty="0" err="1"/>
              <a:t>paul</a:t>
            </a:r>
            <a:r>
              <a:rPr lang="en-US" dirty="0"/>
              <a:t> dealt with difficulties in His time </a:t>
            </a:r>
          </a:p>
          <a:p>
            <a:endParaRPr lang="en-US" dirty="0"/>
          </a:p>
          <a:p>
            <a:r>
              <a:rPr lang="en-US" dirty="0"/>
              <a:t>Where joy hides and how to find it </a:t>
            </a:r>
          </a:p>
          <a:p>
            <a:r>
              <a:rPr lang="en-US" dirty="0"/>
              <a:t>How did we end up in a world like this broken fractured </a:t>
            </a:r>
          </a:p>
          <a:p>
            <a:r>
              <a:rPr lang="en-US" dirty="0"/>
              <a:t>What it means to be a Christian joyful in jail He has found answer question where is joy where find it </a:t>
            </a:r>
          </a:p>
          <a:p>
            <a:r>
              <a:rPr lang="en-US" dirty="0"/>
              <a:t>Joy despite circumstances </a:t>
            </a:r>
          </a:p>
          <a:p>
            <a:r>
              <a:rPr lang="en-US" dirty="0"/>
              <a:t>Alexis </a:t>
            </a:r>
            <a:r>
              <a:rPr lang="en-US" dirty="0" err="1"/>
              <a:t>detoqueville</a:t>
            </a:r>
            <a:r>
              <a:rPr lang="en-US" dirty="0"/>
              <a:t> finances quench collective yearning for happiness </a:t>
            </a:r>
          </a:p>
          <a:p>
            <a:r>
              <a:rPr lang="en-US" dirty="0"/>
              <a:t>Yale class psychology and the good life unhappy anxious looking for something </a:t>
            </a:r>
          </a:p>
          <a:p>
            <a:r>
              <a:rPr lang="en-US" dirty="0"/>
              <a:t>Ache need for joy reality in Jesus gospel joy news what will satisfy </a:t>
            </a:r>
            <a:r>
              <a:rPr lang="en-US" dirty="0" err="1"/>
              <a:t>ur</a:t>
            </a:r>
            <a:r>
              <a:rPr lang="en-US" dirty="0"/>
              <a:t> ache </a:t>
            </a:r>
          </a:p>
          <a:p>
            <a:r>
              <a:rPr lang="en-US" dirty="0"/>
              <a:t>Luke 2 good news great joy for all people pilot light of cosmos </a:t>
            </a:r>
          </a:p>
          <a:p>
            <a:r>
              <a:rPr lang="en-US" dirty="0"/>
              <a:t>So my joy in you your joy be complete </a:t>
            </a:r>
          </a:p>
          <a:p>
            <a:r>
              <a:rPr lang="en-US" dirty="0"/>
              <a:t>Praying for u w affection of God </a:t>
            </a:r>
          </a:p>
          <a:p>
            <a:r>
              <a:rPr lang="en-US" dirty="0"/>
              <a:t>Surrender that satisfies servanthood unleashes joy </a:t>
            </a:r>
          </a:p>
          <a:p>
            <a:r>
              <a:rPr lang="en-US" dirty="0"/>
              <a:t>He most glorified I am most satisfied </a:t>
            </a:r>
          </a:p>
          <a:p>
            <a:r>
              <a:rPr lang="en-US" dirty="0"/>
              <a:t>Sounds like for God to be happy I have to be unhappy </a:t>
            </a:r>
          </a:p>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6</a:t>
            </a:fld>
            <a:endParaRPr lang="en-US" dirty="0"/>
          </a:p>
        </p:txBody>
      </p:sp>
    </p:spTree>
    <p:extLst>
      <p:ext uri="{BB962C8B-B14F-4D97-AF65-F5344CB8AC3E}">
        <p14:creationId xmlns:p14="http://schemas.microsoft.com/office/powerpoint/2010/main" val="667147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7</a:t>
            </a:fld>
            <a:endParaRPr lang="en-US" dirty="0"/>
          </a:p>
        </p:txBody>
      </p:sp>
    </p:spTree>
    <p:extLst>
      <p:ext uri="{BB962C8B-B14F-4D97-AF65-F5344CB8AC3E}">
        <p14:creationId xmlns:p14="http://schemas.microsoft.com/office/powerpoint/2010/main" val="1260943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 thankful for zoom shared struggles with the community we need each other during this time thankful and joyful Lydia jailer </a:t>
            </a:r>
          </a:p>
          <a:p>
            <a:r>
              <a:rPr lang="en-US" dirty="0"/>
              <a:t>Thankful for partnership time for partnerships not hostilities blame </a:t>
            </a:r>
          </a:p>
          <a:p>
            <a:r>
              <a:rPr lang="en-US" dirty="0"/>
              <a:t>Our lives our churches our world still in charge </a:t>
            </a:r>
            <a:r>
              <a:rPr lang="en-US" dirty="0" err="1"/>
              <a:t>paul</a:t>
            </a:r>
            <a:r>
              <a:rPr lang="en-US" dirty="0"/>
              <a:t> thought going to die </a:t>
            </a:r>
          </a:p>
          <a:p>
            <a:r>
              <a:rPr lang="en-US" dirty="0"/>
              <a:t>What can we do partnership </a:t>
            </a:r>
            <a:r>
              <a:rPr lang="en-US" dirty="0" err="1"/>
              <a:t>paul</a:t>
            </a:r>
            <a:r>
              <a:rPr lang="en-US" dirty="0"/>
              <a:t> dependent on them for life they poor yet they gave to Him be a community of partnership with each other w the world to help however we can </a:t>
            </a:r>
          </a:p>
          <a:p>
            <a:r>
              <a:rPr lang="en-US" dirty="0"/>
              <a:t>Early Christians quote helped not only their own but ours as well </a:t>
            </a:r>
          </a:p>
          <a:p>
            <a:r>
              <a:rPr lang="en-US" dirty="0"/>
              <a:t>Paul dependent on them food survival</a:t>
            </a:r>
          </a:p>
          <a:p>
            <a:r>
              <a:rPr lang="en-US" dirty="0"/>
              <a:t>Paul is using the Zoom of His day to encourage His church to stay the course God was going to accomplish read end of book God wins </a:t>
            </a:r>
          </a:p>
          <a:p>
            <a:r>
              <a:rPr lang="en-US" dirty="0"/>
              <a:t>Joy because He knew God was still at work and would still accomplish His purposes thankful that God would work all things together for Good for those who love Him </a:t>
            </a:r>
          </a:p>
          <a:p>
            <a:r>
              <a:rPr lang="en-US" dirty="0"/>
              <a:t>Paul’s circumstances prison dependent on others sure he might die </a:t>
            </a:r>
          </a:p>
          <a:p>
            <a:r>
              <a:rPr lang="en-US" dirty="0"/>
              <a:t>Partnership in the Gospel confident that nothing will befall us that </a:t>
            </a:r>
            <a:r>
              <a:rPr lang="en-US" dirty="0" err="1"/>
              <a:t>dhe</a:t>
            </a:r>
            <a:r>
              <a:rPr lang="en-US" dirty="0"/>
              <a:t> does not see </a:t>
            </a:r>
          </a:p>
          <a:p>
            <a:r>
              <a:rPr lang="en-US" dirty="0"/>
              <a:t>Joyful and thankful for the church </a:t>
            </a:r>
          </a:p>
          <a:p>
            <a:r>
              <a:rPr lang="en-US" dirty="0"/>
              <a:t>This week </a:t>
            </a:r>
          </a:p>
          <a:p>
            <a:r>
              <a:rPr lang="en-US" dirty="0"/>
              <a:t>Philippians in same boat </a:t>
            </a:r>
          </a:p>
          <a:p>
            <a:r>
              <a:rPr lang="en-US" dirty="0"/>
              <a:t>Thanking God remembering you , God’s purposes will be done </a:t>
            </a:r>
          </a:p>
          <a:p>
            <a:endParaRPr lang="en-US" dirty="0"/>
          </a:p>
          <a:p>
            <a:r>
              <a:rPr lang="en-US" dirty="0"/>
              <a:t>Teresa and I trying to do devotionals together praying for our frontline workers </a:t>
            </a:r>
          </a:p>
          <a:p>
            <a:r>
              <a:rPr lang="en-US" dirty="0"/>
              <a:t>Paul thankful and joyful because of confidence based in God He who began good work will carry it on to completion </a:t>
            </a:r>
          </a:p>
          <a:p>
            <a:r>
              <a:rPr lang="en-US" dirty="0"/>
              <a:t>Remember partners we are partners</a:t>
            </a:r>
          </a:p>
        </p:txBody>
      </p:sp>
      <p:sp>
        <p:nvSpPr>
          <p:cNvPr id="4" name="Slide Number Placeholder 3"/>
          <p:cNvSpPr>
            <a:spLocks noGrp="1"/>
          </p:cNvSpPr>
          <p:nvPr>
            <p:ph type="sldNum" sz="quarter" idx="5"/>
          </p:nvPr>
        </p:nvSpPr>
        <p:spPr/>
        <p:txBody>
          <a:bodyPr/>
          <a:lstStyle/>
          <a:p>
            <a:fld id="{0FAD0BC5-116C-42CF-8B28-245F66D50665}" type="slidenum">
              <a:rPr lang="en-US" smtClean="0"/>
              <a:t>8</a:t>
            </a:fld>
            <a:endParaRPr lang="en-US" dirty="0"/>
          </a:p>
        </p:txBody>
      </p:sp>
    </p:spTree>
    <p:extLst>
      <p:ext uri="{BB962C8B-B14F-4D97-AF65-F5344CB8AC3E}">
        <p14:creationId xmlns:p14="http://schemas.microsoft.com/office/powerpoint/2010/main" val="1103075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AD0BC5-116C-42CF-8B28-245F66D50665}" type="slidenum">
              <a:rPr lang="en-US" smtClean="0"/>
              <a:t>9</a:t>
            </a:fld>
            <a:endParaRPr lang="en-US" dirty="0"/>
          </a:p>
        </p:txBody>
      </p:sp>
    </p:spTree>
    <p:extLst>
      <p:ext uri="{BB962C8B-B14F-4D97-AF65-F5344CB8AC3E}">
        <p14:creationId xmlns:p14="http://schemas.microsoft.com/office/powerpoint/2010/main" val="2601450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and now, brothers and sisters, we want you to know about the grace that God has given the Macedonian churches. </a:t>
            </a:r>
            <a:r>
              <a:rPr lang="en-US" sz="1200" b="1" i="0" kern="1200" baseline="30000" dirty="0">
                <a:solidFill>
                  <a:schemeClr val="tx1"/>
                </a:solidFill>
                <a:effectLst/>
                <a:latin typeface="+mn-lt"/>
                <a:ea typeface="+mn-ea"/>
                <a:cs typeface="+mn-cs"/>
              </a:rPr>
              <a:t>2 </a:t>
            </a:r>
            <a:r>
              <a:rPr lang="en-US" sz="1200" b="0" i="0" kern="1200" dirty="0">
                <a:solidFill>
                  <a:schemeClr val="tx1"/>
                </a:solidFill>
                <a:effectLst/>
                <a:latin typeface="+mn-lt"/>
                <a:ea typeface="+mn-ea"/>
                <a:cs typeface="+mn-cs"/>
              </a:rPr>
              <a:t>In the midst of a very severe trial, their overflowing joy and their extreme poverty welled up in rich generosity. </a:t>
            </a:r>
            <a:r>
              <a:rPr lang="en-US" sz="1200" b="1" i="0" kern="1200" baseline="30000" dirty="0">
                <a:solidFill>
                  <a:schemeClr val="tx1"/>
                </a:solidFill>
                <a:effectLst/>
                <a:latin typeface="+mn-lt"/>
                <a:ea typeface="+mn-ea"/>
                <a:cs typeface="+mn-cs"/>
              </a:rPr>
              <a:t>3 </a:t>
            </a:r>
            <a:r>
              <a:rPr lang="en-US" sz="1200" b="0" i="0" kern="1200" dirty="0">
                <a:solidFill>
                  <a:schemeClr val="tx1"/>
                </a:solidFill>
                <a:effectLst/>
                <a:latin typeface="+mn-lt"/>
                <a:ea typeface="+mn-ea"/>
                <a:cs typeface="+mn-cs"/>
              </a:rPr>
              <a:t>For I testify that they gave as much as they were able, and even beyond their ability. Entirely on their own, </a:t>
            </a:r>
            <a:r>
              <a:rPr lang="en-US" sz="1200" b="1" i="0" kern="1200" baseline="30000" dirty="0">
                <a:solidFill>
                  <a:schemeClr val="tx1"/>
                </a:solidFill>
                <a:effectLst/>
                <a:latin typeface="+mn-lt"/>
                <a:ea typeface="+mn-ea"/>
                <a:cs typeface="+mn-cs"/>
              </a:rPr>
              <a:t>4 </a:t>
            </a:r>
            <a:r>
              <a:rPr lang="en-US" sz="1200" b="0" i="0" kern="1200" dirty="0">
                <a:solidFill>
                  <a:schemeClr val="tx1"/>
                </a:solidFill>
                <a:effectLst/>
                <a:latin typeface="+mn-lt"/>
                <a:ea typeface="+mn-ea"/>
                <a:cs typeface="+mn-cs"/>
              </a:rPr>
              <a:t>they urgently pleaded with us for the privilege of sharing in this service to the Lord’s people. </a:t>
            </a:r>
            <a:r>
              <a:rPr lang="en-US" sz="1200" b="1" i="0" kern="1200" baseline="30000" dirty="0">
                <a:solidFill>
                  <a:schemeClr val="tx1"/>
                </a:solidFill>
                <a:effectLst/>
                <a:latin typeface="+mn-lt"/>
                <a:ea typeface="+mn-ea"/>
                <a:cs typeface="+mn-cs"/>
              </a:rPr>
              <a:t>5 </a:t>
            </a:r>
            <a:r>
              <a:rPr lang="en-US" sz="1200" b="0" i="0" kern="1200" dirty="0">
                <a:solidFill>
                  <a:schemeClr val="tx1"/>
                </a:solidFill>
                <a:effectLst/>
                <a:latin typeface="+mn-lt"/>
                <a:ea typeface="+mn-ea"/>
                <a:cs typeface="+mn-cs"/>
              </a:rPr>
              <a:t>And they exceeded our expectations: They gave themselves first of all to the Lord, and then by the will of God also to us.</a:t>
            </a:r>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10</a:t>
            </a:fld>
            <a:endParaRPr lang="en-US" dirty="0"/>
          </a:p>
        </p:txBody>
      </p:sp>
    </p:spTree>
    <p:extLst>
      <p:ext uri="{BB962C8B-B14F-4D97-AF65-F5344CB8AC3E}">
        <p14:creationId xmlns:p14="http://schemas.microsoft.com/office/powerpoint/2010/main" val="2158344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AD0BC5-116C-42CF-8B28-245F66D50665}" type="slidenum">
              <a:rPr lang="en-US" smtClean="0"/>
              <a:t>11</a:t>
            </a:fld>
            <a:endParaRPr lang="en-US" dirty="0"/>
          </a:p>
        </p:txBody>
      </p:sp>
    </p:spTree>
    <p:extLst>
      <p:ext uri="{BB962C8B-B14F-4D97-AF65-F5344CB8AC3E}">
        <p14:creationId xmlns:p14="http://schemas.microsoft.com/office/powerpoint/2010/main" val="431500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1" kern="1200" dirty="0">
                <a:solidFill>
                  <a:schemeClr val="tx1"/>
                </a:solidFill>
                <a:effectLst/>
                <a:latin typeface="+mn-lt"/>
                <a:ea typeface="+mn-ea"/>
                <a:cs typeface="+mn-cs"/>
              </a:rPr>
              <a:t>Within minutes of meeting Mother Teresa she had unknowingly helped set a new course for my life by asking me a simple question: “Hal, what are you doing to help the poor and suffering?”</a:t>
            </a:r>
            <a:endParaRPr lang="en-US" sz="1200" b="0" i="0" kern="1200" dirty="0">
              <a:solidFill>
                <a:schemeClr val="tx1"/>
              </a:solidFill>
              <a:effectLst/>
              <a:latin typeface="+mn-lt"/>
              <a:ea typeface="+mn-ea"/>
              <a:cs typeface="+mn-cs"/>
            </a:endParaRPr>
          </a:p>
          <a:p>
            <a:pPr fontAlgn="base"/>
            <a:r>
              <a:rPr lang="en-US" sz="1200" b="0" i="1" kern="1200" dirty="0">
                <a:solidFill>
                  <a:schemeClr val="tx1"/>
                </a:solidFill>
                <a:effectLst/>
                <a:latin typeface="+mn-lt"/>
                <a:ea typeface="+mn-ea"/>
                <a:cs typeface="+mn-cs"/>
              </a:rPr>
              <a:t>“Nothing, really,” I answered honestly, wishing I could have had something better to report.</a:t>
            </a:r>
            <a:endParaRPr lang="en-US" sz="1200" b="0" i="0" kern="1200" dirty="0">
              <a:solidFill>
                <a:schemeClr val="tx1"/>
              </a:solidFill>
              <a:effectLst/>
              <a:latin typeface="+mn-lt"/>
              <a:ea typeface="+mn-ea"/>
              <a:cs typeface="+mn-cs"/>
            </a:endParaRPr>
          </a:p>
          <a:p>
            <a:pPr fontAlgn="base"/>
            <a:r>
              <a:rPr lang="en-US" sz="1200" b="0" i="1" kern="1200" dirty="0">
                <a:solidFill>
                  <a:schemeClr val="tx1"/>
                </a:solidFill>
                <a:effectLst/>
                <a:latin typeface="+mn-lt"/>
                <a:ea typeface="+mn-ea"/>
                <a:cs typeface="+mn-cs"/>
              </a:rPr>
              <a:t>She looked at me kindly and said, “Everyone can do something.”</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Shortly, after that meeting with Mother Teresa in India, Hal and his brothers began distributing food from the back of a pickup truck to families in need in California. In the </a:t>
            </a:r>
            <a:r>
              <a:rPr lang="en-US" sz="1200" b="0" i="0" u="none" strike="noStrike" kern="1200" dirty="0">
                <a:solidFill>
                  <a:schemeClr val="tx1"/>
                </a:solidFill>
                <a:effectLst/>
                <a:latin typeface="+mn-lt"/>
                <a:ea typeface="+mn-ea"/>
                <a:cs typeface="+mn-cs"/>
                <a:hlinkClick r:id="rId3"/>
              </a:rPr>
              <a:t>years since</a:t>
            </a:r>
            <a:r>
              <a:rPr lang="en-US" sz="1200" b="0" i="0" kern="1200" dirty="0">
                <a:solidFill>
                  <a:schemeClr val="tx1"/>
                </a:solidFill>
                <a:effectLst/>
                <a:latin typeface="+mn-lt"/>
                <a:ea typeface="+mn-ea"/>
                <a:cs typeface="+mn-cs"/>
              </a:rPr>
              <a:t>, Convoy of Hope has reached around the world into the lives of more than 63 million people who are hungry, impoverished and hurting.</a:t>
            </a:r>
          </a:p>
          <a:p>
            <a:endParaRPr lang="en-US" dirty="0"/>
          </a:p>
          <a:p>
            <a:r>
              <a:rPr lang="en-US" dirty="0"/>
              <a:t>Gospel love and grace grow out of serving Jesus together who r my brothers and sisters  band of brothers and sisters nurses and </a:t>
            </a:r>
            <a:r>
              <a:rPr lang="en-US" dirty="0" err="1"/>
              <a:t>drs</a:t>
            </a:r>
            <a:r>
              <a:rPr lang="en-US" dirty="0"/>
              <a:t> and aids and workers at food banks </a:t>
            </a:r>
          </a:p>
          <a:p>
            <a:r>
              <a:rPr lang="en-US" dirty="0"/>
              <a:t>Jim and </a:t>
            </a:r>
            <a:r>
              <a:rPr lang="en-US" dirty="0" err="1"/>
              <a:t>denise</a:t>
            </a:r>
            <a:r>
              <a:rPr lang="en-US" dirty="0"/>
              <a:t> kings banquet </a:t>
            </a:r>
          </a:p>
          <a:p>
            <a:r>
              <a:rPr lang="en-US" dirty="0"/>
              <a:t>I long for you all with the affection of Christ </a:t>
            </a:r>
          </a:p>
          <a:p>
            <a:r>
              <a:rPr lang="en-US" dirty="0"/>
              <a:t>Early church reflected compassion and affection of Christ founder of </a:t>
            </a:r>
          </a:p>
          <a:p>
            <a:r>
              <a:rPr lang="en-US" dirty="0"/>
              <a:t>Time to care about early Christians  </a:t>
            </a:r>
            <a:r>
              <a:rPr lang="en-US" dirty="0" err="1"/>
              <a:t>Christians</a:t>
            </a:r>
            <a:r>
              <a:rPr lang="en-US" dirty="0"/>
              <a:t> now care about those in hospitals afraid fearful broken family lost 3 members </a:t>
            </a:r>
          </a:p>
          <a:p>
            <a:r>
              <a:rPr lang="en-US" dirty="0"/>
              <a:t>I have u in my heart no matter circumstances  we all share God’s grace together </a:t>
            </a:r>
          </a:p>
          <a:p>
            <a:r>
              <a:rPr lang="en-US" dirty="0"/>
              <a:t>The affection of Christ Ho does Christ feel about you and his circumstance </a:t>
            </a:r>
          </a:p>
          <a:p>
            <a:r>
              <a:rPr lang="en-US" dirty="0"/>
              <a:t>Psalm 91</a:t>
            </a:r>
          </a:p>
          <a:p>
            <a:r>
              <a:rPr lang="en-US" dirty="0"/>
              <a:t>How does Christ feel about them He longs for us </a:t>
            </a:r>
          </a:p>
          <a:p>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12</a:t>
            </a:fld>
            <a:endParaRPr lang="en-US" dirty="0"/>
          </a:p>
        </p:txBody>
      </p:sp>
    </p:spTree>
    <p:extLst>
      <p:ext uri="{BB962C8B-B14F-4D97-AF65-F5344CB8AC3E}">
        <p14:creationId xmlns:p14="http://schemas.microsoft.com/office/powerpoint/2010/main" val="4009588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EE62B5-0727-4FE1-B35D-4CC400F0421B}" type="datetime1">
              <a:rPr lang="en-US" smtClean="0"/>
              <a:t>3/20/2020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E30329-BDC0-4E94-85A6-029919402EA5}" type="datetime1">
              <a:rPr lang="en-US" smtClean="0"/>
              <a:t>3/20/2020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B72B49-901F-4A06-A293-97E642D291F1}" type="datetime1">
              <a:rPr lang="en-US" smtClean="0"/>
              <a:t>3/20/2020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8B8AC0-DF40-478D-AC66-7E53B92DC39D}" type="datetime1">
              <a:rPr lang="en-US" smtClean="0"/>
              <a:t>3/20/2020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50704E-628F-4B07-B462-FEAA60A43C6F}" type="datetime1">
              <a:rPr lang="en-US" smtClean="0"/>
              <a:t>3/20/2020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FDF3892-6A72-4732-B216-4C6AC1274CD7}" type="datetime1">
              <a:rPr lang="en-US" smtClean="0"/>
              <a:t>3/20/2020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AFB02B0-6B64-4F60-8B09-8996E3F912FC}" type="datetime1">
              <a:rPr lang="en-US" smtClean="0"/>
              <a:t>3/20/2020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DF3EBD-7946-447F-81B7-F8E13B1E0F65}" type="datetime1">
              <a:rPr lang="en-US" smtClean="0"/>
              <a:t>3/20/2020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10E91673-9338-481D-B5F9-C19B4D8B220D}" type="datetime1">
              <a:rPr lang="en-US" smtClean="0"/>
              <a:t>3/20/2020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D29E9A-D780-446F-844A-BE267EEAD3AE}" type="datetime1">
              <a:rPr lang="en-US" smtClean="0"/>
              <a:t>3/20/2020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B7C910-909F-4D24-AD23-A62C7BD67FC7}" type="datetime1">
              <a:rPr lang="en-US" smtClean="0"/>
              <a:t>3/20/2020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A83216-DF3C-46DB-A40A-96FF3C606000}" type="datetime1">
              <a:rPr lang="en-US" smtClean="0"/>
              <a:t>3/20/2020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720A9-03EA-4B84-88A6-300F0BD51786}" type="datetime1">
              <a:rPr lang="en-US" smtClean="0"/>
              <a:t>3/20/2020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7BD0E-0FCD-4324-A628-FDB0CB3327DA}" type="datetime1">
              <a:rPr lang="en-US" smtClean="0"/>
              <a:t>3/20/2020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E392EC9E-8B9A-41EE-9BA7-24325F3A2FA7}" type="datetime1">
              <a:rPr lang="en-US" smtClean="0"/>
              <a:t>3/20/2020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04F5E6-D73A-4AD2-857F-AF5620C48E9C}" type="datetime1">
              <a:rPr lang="en-US" smtClean="0"/>
              <a:t>3/20/2020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F6E721-8DEF-49EB-A280-ECA7ED0AF9E9}" type="datetime1">
              <a:rPr lang="en-US" smtClean="0"/>
              <a:t>3/20/2020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947E68-D1AB-47D2-8C40-7F44C00C5B87}" type="datetime1">
              <a:rPr lang="en-US" smtClean="0"/>
              <a:t>3/20/2020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descr="geometric abstract image">
            <a:extLst>
              <a:ext uri="{FF2B5EF4-FFF2-40B4-BE49-F238E27FC236}">
                <a16:creationId xmlns:a16="http://schemas.microsoft.com/office/drawing/2014/main" id="{1F6EA444-CCD5-43A4-848C-62DE7C63DDF9}"/>
              </a:ext>
              <a:ext uri="{C183D7F6-B498-43B3-948B-1728B52AA6E4}">
                <adec:decorative xmlns:adec="http://schemas.microsoft.com/office/drawing/2017/decorative" val="0"/>
              </a:ext>
            </a:extLst>
          </p:cNvPr>
          <p:cNvPicPr>
            <a:picLocks noChangeAspect="1"/>
          </p:cNvPicPr>
          <p:nvPr/>
        </p:nvPicPr>
        <p:blipFill rotWithShape="1">
          <a:blip r:embed="rId3"/>
          <a:srcRect t="10360" r="9091" b="10360"/>
          <a:stretch/>
        </p:blipFill>
        <p:spPr>
          <a:xfrm>
            <a:off x="-3176" y="10"/>
            <a:ext cx="12192000" cy="6857991"/>
          </a:xfrm>
          <a:prstGeom prst="rect">
            <a:avLst/>
          </a:prstGeom>
        </p:spPr>
      </p:pic>
      <p:sp>
        <p:nvSpPr>
          <p:cNvPr id="25" name="Rectangle 24">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F6AF5ED-FC20-4831-8454-D57E6A498BE8}"/>
              </a:ext>
            </a:extLst>
          </p:cNvPr>
          <p:cNvSpPr>
            <a:spLocks noGrp="1"/>
          </p:cNvSpPr>
          <p:nvPr>
            <p:ph type="ctrTitle"/>
          </p:nvPr>
        </p:nvSpPr>
        <p:spPr>
          <a:xfrm>
            <a:off x="680322" y="4402667"/>
            <a:ext cx="8133478" cy="940240"/>
          </a:xfrm>
        </p:spPr>
        <p:txBody>
          <a:bodyPr>
            <a:normAutofit/>
          </a:bodyPr>
          <a:lstStyle/>
          <a:p>
            <a:r>
              <a:rPr lang="en-US" sz="4800" dirty="0"/>
              <a:t>How to Know What is Best</a:t>
            </a:r>
          </a:p>
        </p:txBody>
      </p:sp>
      <p:sp>
        <p:nvSpPr>
          <p:cNvPr id="3" name="Subtitle 2">
            <a:extLst>
              <a:ext uri="{FF2B5EF4-FFF2-40B4-BE49-F238E27FC236}">
                <a16:creationId xmlns:a16="http://schemas.microsoft.com/office/drawing/2014/main" id="{4129664F-1730-4E16-9129-9C058466EFC7}"/>
              </a:ext>
            </a:extLst>
          </p:cNvPr>
          <p:cNvSpPr>
            <a:spLocks noGrp="1"/>
          </p:cNvSpPr>
          <p:nvPr>
            <p:ph type="subTitle" idx="1"/>
          </p:nvPr>
        </p:nvSpPr>
        <p:spPr>
          <a:xfrm>
            <a:off x="680322" y="5342302"/>
            <a:ext cx="8133478" cy="406566"/>
          </a:xfrm>
        </p:spPr>
        <p:txBody>
          <a:bodyPr>
            <a:noAutofit/>
          </a:bodyPr>
          <a:lstStyle/>
          <a:p>
            <a:r>
              <a:rPr lang="en-US" sz="3200" dirty="0"/>
              <a:t>Philippians 1:3-11, Psalm 91</a:t>
            </a:r>
          </a:p>
        </p:txBody>
      </p:sp>
      <p:sp>
        <p:nvSpPr>
          <p:cNvPr id="29" name="Rectangle 28">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7681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2EBD0-2AFB-4B82-B12F-3E89F2503174}"/>
              </a:ext>
            </a:extLst>
          </p:cNvPr>
          <p:cNvSpPr>
            <a:spLocks noGrp="1"/>
          </p:cNvSpPr>
          <p:nvPr>
            <p:ph type="title"/>
          </p:nvPr>
        </p:nvSpPr>
        <p:spPr/>
        <p:txBody>
          <a:bodyPr/>
          <a:lstStyle/>
          <a:p>
            <a:r>
              <a:rPr lang="en-US" dirty="0"/>
              <a:t>He Finishes What He Starts</a:t>
            </a:r>
          </a:p>
        </p:txBody>
      </p:sp>
      <p:sp>
        <p:nvSpPr>
          <p:cNvPr id="3" name="Content Placeholder 2">
            <a:extLst>
              <a:ext uri="{FF2B5EF4-FFF2-40B4-BE49-F238E27FC236}">
                <a16:creationId xmlns:a16="http://schemas.microsoft.com/office/drawing/2014/main" id="{2E32338D-5FB4-4A88-ADDF-4F82AAA77E4A}"/>
              </a:ext>
            </a:extLst>
          </p:cNvPr>
          <p:cNvSpPr>
            <a:spLocks noGrp="1"/>
          </p:cNvSpPr>
          <p:nvPr>
            <p:ph idx="1"/>
          </p:nvPr>
        </p:nvSpPr>
        <p:spPr/>
        <p:txBody>
          <a:bodyPr>
            <a:noAutofit/>
          </a:bodyPr>
          <a:lstStyle/>
          <a:p>
            <a:r>
              <a:rPr lang="en-US" sz="3200" dirty="0"/>
              <a:t>And we know that in all things God works for the good of those who love him, who have been called according to his purpose. </a:t>
            </a:r>
            <a:r>
              <a:rPr lang="en-US" sz="3200" b="1" baseline="30000" dirty="0"/>
              <a:t>29 </a:t>
            </a:r>
            <a:r>
              <a:rPr lang="en-US" sz="3200" dirty="0"/>
              <a:t>For those God foreknew he also predestined to be conformed to the image of his Son, that he might be the firstborn among many brothers and sisters. </a:t>
            </a:r>
            <a:r>
              <a:rPr lang="en-US" sz="3200" b="1" baseline="30000" dirty="0"/>
              <a:t>30 </a:t>
            </a:r>
            <a:r>
              <a:rPr lang="en-US" sz="3200" dirty="0"/>
              <a:t>And those he predestined, he also called; those he called, he also justified; those he justified, he also glorified. Romans 8</a:t>
            </a:r>
          </a:p>
        </p:txBody>
      </p:sp>
    </p:spTree>
    <p:extLst>
      <p:ext uri="{BB962C8B-B14F-4D97-AF65-F5344CB8AC3E}">
        <p14:creationId xmlns:p14="http://schemas.microsoft.com/office/powerpoint/2010/main" val="2685295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63ED8-4C69-4A4C-AB81-C3C10011E5CA}"/>
              </a:ext>
            </a:extLst>
          </p:cNvPr>
          <p:cNvSpPr>
            <a:spLocks noGrp="1"/>
          </p:cNvSpPr>
          <p:nvPr>
            <p:ph type="title"/>
          </p:nvPr>
        </p:nvSpPr>
        <p:spPr/>
        <p:txBody>
          <a:bodyPr/>
          <a:lstStyle/>
          <a:p>
            <a:r>
              <a:rPr lang="en-US" dirty="0"/>
              <a:t>Nothing Can Separate us From the Love of Christ</a:t>
            </a:r>
          </a:p>
        </p:txBody>
      </p:sp>
      <p:sp>
        <p:nvSpPr>
          <p:cNvPr id="3" name="Content Placeholder 2">
            <a:extLst>
              <a:ext uri="{FF2B5EF4-FFF2-40B4-BE49-F238E27FC236}">
                <a16:creationId xmlns:a16="http://schemas.microsoft.com/office/drawing/2014/main" id="{A99F08DF-6AD5-45B6-9006-DC49F8C9E411}"/>
              </a:ext>
            </a:extLst>
          </p:cNvPr>
          <p:cNvSpPr>
            <a:spLocks noGrp="1"/>
          </p:cNvSpPr>
          <p:nvPr>
            <p:ph idx="1"/>
          </p:nvPr>
        </p:nvSpPr>
        <p:spPr>
          <a:xfrm>
            <a:off x="680321" y="2007220"/>
            <a:ext cx="11073064" cy="4672359"/>
          </a:xfrm>
        </p:spPr>
        <p:txBody>
          <a:bodyPr>
            <a:normAutofit/>
          </a:bodyPr>
          <a:lstStyle/>
          <a:p>
            <a:r>
              <a:rPr lang="en-US" sz="2800" dirty="0"/>
              <a:t>Who shall separate us from the love of Christ? Shall trouble or hardship or persecution or famine or nakedness or coronavirus or danger or sword? </a:t>
            </a:r>
            <a:r>
              <a:rPr lang="en-US" sz="2800" b="1" baseline="30000" dirty="0"/>
              <a:t>36 </a:t>
            </a:r>
            <a:r>
              <a:rPr lang="en-US" sz="2800" dirty="0"/>
              <a:t>As it is written:</a:t>
            </a:r>
          </a:p>
          <a:p>
            <a:r>
              <a:rPr lang="en-US" sz="2800" dirty="0"/>
              <a:t>“For your sake we face death all day long;</a:t>
            </a:r>
            <a:br>
              <a:rPr lang="en-US" sz="2800" dirty="0"/>
            </a:br>
            <a:r>
              <a:rPr lang="en-US" sz="2800" dirty="0"/>
              <a:t>    we are considered as sheep to be slaughtered.”</a:t>
            </a:r>
          </a:p>
          <a:p>
            <a:r>
              <a:rPr lang="en-US" sz="2800" b="1" baseline="30000" dirty="0"/>
              <a:t>37 </a:t>
            </a:r>
            <a:r>
              <a:rPr lang="en-US" sz="2800" dirty="0"/>
              <a:t>No, in all these things we are more than conquerors through him who loved us. </a:t>
            </a:r>
            <a:r>
              <a:rPr lang="en-US" sz="2800" b="1" baseline="30000" dirty="0"/>
              <a:t>38 </a:t>
            </a:r>
            <a:r>
              <a:rPr lang="en-US" sz="2800" dirty="0"/>
              <a:t>For I am convinced that neither death nor life, neither angels nor demons, neither the present nor the future, nor any powers, </a:t>
            </a:r>
            <a:r>
              <a:rPr lang="en-US" sz="2800" b="1" baseline="30000" dirty="0"/>
              <a:t>39 </a:t>
            </a:r>
            <a:r>
              <a:rPr lang="en-US" sz="2800" dirty="0"/>
              <a:t>neither height nor depth, nor anything else in all creation, will be able to separate us from the love of God that is in Christ Jesus our Lord.</a:t>
            </a:r>
          </a:p>
          <a:p>
            <a:endParaRPr lang="en-US" dirty="0"/>
          </a:p>
        </p:txBody>
      </p:sp>
    </p:spTree>
    <p:extLst>
      <p:ext uri="{BB962C8B-B14F-4D97-AF65-F5344CB8AC3E}">
        <p14:creationId xmlns:p14="http://schemas.microsoft.com/office/powerpoint/2010/main" val="1654325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481E4-A1B4-425A-A37C-50F69C7B8481}"/>
              </a:ext>
            </a:extLst>
          </p:cNvPr>
          <p:cNvSpPr>
            <a:spLocks noGrp="1"/>
          </p:cNvSpPr>
          <p:nvPr>
            <p:ph type="title"/>
          </p:nvPr>
        </p:nvSpPr>
        <p:spPr/>
        <p:txBody>
          <a:bodyPr>
            <a:normAutofit/>
          </a:bodyPr>
          <a:lstStyle/>
          <a:p>
            <a:r>
              <a:rPr lang="en-US" sz="5400" dirty="0"/>
              <a:t>He Cares About Them</a:t>
            </a:r>
          </a:p>
        </p:txBody>
      </p:sp>
      <p:sp>
        <p:nvSpPr>
          <p:cNvPr id="3" name="Content Placeholder 2">
            <a:extLst>
              <a:ext uri="{FF2B5EF4-FFF2-40B4-BE49-F238E27FC236}">
                <a16:creationId xmlns:a16="http://schemas.microsoft.com/office/drawing/2014/main" id="{3FEEF450-FC66-4286-BC17-7A7B168A4145}"/>
              </a:ext>
            </a:extLst>
          </p:cNvPr>
          <p:cNvSpPr>
            <a:spLocks noGrp="1"/>
          </p:cNvSpPr>
          <p:nvPr>
            <p:ph idx="1"/>
          </p:nvPr>
        </p:nvSpPr>
        <p:spPr/>
        <p:txBody>
          <a:bodyPr/>
          <a:lstStyle/>
          <a:p>
            <a:r>
              <a:rPr lang="en-US" sz="3600" dirty="0"/>
              <a:t>It is right for me to feel this way about all of you, since I have you in my heart and, whether I am in chains or defending and confirming the gospel, all of you share in God’s grace with me. </a:t>
            </a:r>
            <a:r>
              <a:rPr lang="en-US" sz="3600" b="1" baseline="30000" dirty="0"/>
              <a:t>8 </a:t>
            </a:r>
            <a:r>
              <a:rPr lang="en-US" sz="3600" dirty="0"/>
              <a:t>God can testify how I long for all of you with the affection of Christ Jesus.</a:t>
            </a:r>
          </a:p>
          <a:p>
            <a:endParaRPr lang="en-US" dirty="0"/>
          </a:p>
        </p:txBody>
      </p:sp>
    </p:spTree>
    <p:extLst>
      <p:ext uri="{BB962C8B-B14F-4D97-AF65-F5344CB8AC3E}">
        <p14:creationId xmlns:p14="http://schemas.microsoft.com/office/powerpoint/2010/main" val="126566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8C80-1125-4B5B-AFA9-F73FC15D6113}"/>
              </a:ext>
            </a:extLst>
          </p:cNvPr>
          <p:cNvSpPr>
            <a:spLocks noGrp="1"/>
          </p:cNvSpPr>
          <p:nvPr>
            <p:ph type="title"/>
          </p:nvPr>
        </p:nvSpPr>
        <p:spPr/>
        <p:txBody>
          <a:bodyPr/>
          <a:lstStyle/>
          <a:p>
            <a:r>
              <a:rPr lang="en-US" dirty="0"/>
              <a:t>The Affection of Christ</a:t>
            </a:r>
          </a:p>
        </p:txBody>
      </p:sp>
      <p:sp>
        <p:nvSpPr>
          <p:cNvPr id="3" name="Content Placeholder 2">
            <a:extLst>
              <a:ext uri="{FF2B5EF4-FFF2-40B4-BE49-F238E27FC236}">
                <a16:creationId xmlns:a16="http://schemas.microsoft.com/office/drawing/2014/main" id="{C03440CD-9549-4C29-B9D4-E19B1EDBE77A}"/>
              </a:ext>
            </a:extLst>
          </p:cNvPr>
          <p:cNvSpPr>
            <a:spLocks noGrp="1"/>
          </p:cNvSpPr>
          <p:nvPr>
            <p:ph idx="1"/>
          </p:nvPr>
        </p:nvSpPr>
        <p:spPr/>
        <p:txBody>
          <a:bodyPr>
            <a:normAutofit/>
          </a:bodyPr>
          <a:lstStyle/>
          <a:p>
            <a:r>
              <a:rPr lang="en-US" sz="3200" dirty="0"/>
              <a:t>“O Jerusalem, Jerusalem, the city that kills the prophets and stones those who are sent to it! How often would I have gathered your children together as a hen gathers her brood under her wings … Matthew 23</a:t>
            </a:r>
          </a:p>
        </p:txBody>
      </p:sp>
    </p:spTree>
    <p:extLst>
      <p:ext uri="{BB962C8B-B14F-4D97-AF65-F5344CB8AC3E}">
        <p14:creationId xmlns:p14="http://schemas.microsoft.com/office/powerpoint/2010/main" val="1666089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EAE1-BA0F-4241-8D65-D1DE3FA51E79}"/>
              </a:ext>
            </a:extLst>
          </p:cNvPr>
          <p:cNvSpPr>
            <a:spLocks noGrp="1"/>
          </p:cNvSpPr>
          <p:nvPr>
            <p:ph type="title"/>
          </p:nvPr>
        </p:nvSpPr>
        <p:spPr/>
        <p:txBody>
          <a:bodyPr>
            <a:normAutofit/>
          </a:bodyPr>
          <a:lstStyle/>
          <a:p>
            <a:r>
              <a:rPr lang="en-US" sz="5400" dirty="0"/>
              <a:t>Jesus heart goes out to us.</a:t>
            </a:r>
          </a:p>
        </p:txBody>
      </p:sp>
      <p:sp>
        <p:nvSpPr>
          <p:cNvPr id="3" name="Content Placeholder 2">
            <a:extLst>
              <a:ext uri="{FF2B5EF4-FFF2-40B4-BE49-F238E27FC236}">
                <a16:creationId xmlns:a16="http://schemas.microsoft.com/office/drawing/2014/main" id="{6EE242B7-9EDD-47F9-8560-F8802E7A2AD9}"/>
              </a:ext>
            </a:extLst>
          </p:cNvPr>
          <p:cNvSpPr>
            <a:spLocks noGrp="1"/>
          </p:cNvSpPr>
          <p:nvPr>
            <p:ph idx="1"/>
          </p:nvPr>
        </p:nvSpPr>
        <p:spPr>
          <a:xfrm>
            <a:off x="680321" y="2336873"/>
            <a:ext cx="10459747" cy="3599316"/>
          </a:xfrm>
        </p:spPr>
        <p:txBody>
          <a:bodyPr>
            <a:noAutofit/>
          </a:bodyPr>
          <a:lstStyle/>
          <a:p>
            <a:r>
              <a:rPr lang="en-US" sz="3600" dirty="0"/>
              <a:t>Soon afterward, Jesus went to a town called Nain, and his disciples and a large crowd went along with him. </a:t>
            </a:r>
            <a:r>
              <a:rPr lang="en-US" sz="3600" b="1" baseline="30000" dirty="0"/>
              <a:t>12 </a:t>
            </a:r>
            <a:r>
              <a:rPr lang="en-US" sz="3600" dirty="0"/>
              <a:t>As he approached the town gate, a dead person was being carried out—the only son of his mother, and she was a widow. And a large crowd from the town was with her. </a:t>
            </a:r>
            <a:r>
              <a:rPr lang="en-US" sz="3600" b="1" baseline="30000" dirty="0"/>
              <a:t>13 </a:t>
            </a:r>
            <a:r>
              <a:rPr lang="en-US" sz="3600" dirty="0"/>
              <a:t>When the Lord saw her, his heart went out to her and he said, “Don’t cry.” Luke 7</a:t>
            </a:r>
          </a:p>
        </p:txBody>
      </p:sp>
    </p:spTree>
    <p:extLst>
      <p:ext uri="{BB962C8B-B14F-4D97-AF65-F5344CB8AC3E}">
        <p14:creationId xmlns:p14="http://schemas.microsoft.com/office/powerpoint/2010/main" val="3117855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8B22B-4C54-4DCE-84A0-F45C507D8A7C}"/>
              </a:ext>
            </a:extLst>
          </p:cNvPr>
          <p:cNvSpPr>
            <a:spLocks noGrp="1"/>
          </p:cNvSpPr>
          <p:nvPr>
            <p:ph type="title"/>
          </p:nvPr>
        </p:nvSpPr>
        <p:spPr/>
        <p:txBody>
          <a:bodyPr>
            <a:normAutofit/>
          </a:bodyPr>
          <a:lstStyle/>
          <a:p>
            <a:r>
              <a:rPr lang="en-US" sz="4800" dirty="0"/>
              <a:t>He Prays for Them</a:t>
            </a:r>
          </a:p>
        </p:txBody>
      </p:sp>
      <p:sp>
        <p:nvSpPr>
          <p:cNvPr id="3" name="Content Placeholder 2">
            <a:extLst>
              <a:ext uri="{FF2B5EF4-FFF2-40B4-BE49-F238E27FC236}">
                <a16:creationId xmlns:a16="http://schemas.microsoft.com/office/drawing/2014/main" id="{40A13FBE-CDAE-44C9-96BD-7708AC787A3E}"/>
              </a:ext>
            </a:extLst>
          </p:cNvPr>
          <p:cNvSpPr>
            <a:spLocks noGrp="1"/>
          </p:cNvSpPr>
          <p:nvPr>
            <p:ph idx="1"/>
          </p:nvPr>
        </p:nvSpPr>
        <p:spPr>
          <a:xfrm>
            <a:off x="680321" y="2336872"/>
            <a:ext cx="10013699" cy="3896659"/>
          </a:xfrm>
        </p:spPr>
        <p:txBody>
          <a:bodyPr>
            <a:normAutofit/>
          </a:bodyPr>
          <a:lstStyle/>
          <a:p>
            <a:r>
              <a:rPr lang="en-US" sz="3600" dirty="0"/>
              <a:t>And this is my prayer: that your love may abound more and more in knowledge and depth of insight, </a:t>
            </a:r>
            <a:r>
              <a:rPr lang="en-US" sz="3600" b="1" baseline="30000" dirty="0"/>
              <a:t>10 </a:t>
            </a:r>
            <a:r>
              <a:rPr lang="en-US" sz="3600" dirty="0"/>
              <a:t>so that you may be able to discern what is best and may be pure and blameless for the day of Christ, </a:t>
            </a:r>
            <a:r>
              <a:rPr lang="en-US" sz="3600" b="1" baseline="30000" dirty="0"/>
              <a:t>11 </a:t>
            </a:r>
            <a:r>
              <a:rPr lang="en-US" sz="3600" dirty="0"/>
              <a:t>filled with the fruit of righteousness that comes through Jesus Christ—to the glory and praise of God.</a:t>
            </a:r>
          </a:p>
          <a:p>
            <a:endParaRPr lang="en-US" dirty="0"/>
          </a:p>
        </p:txBody>
      </p:sp>
    </p:spTree>
    <p:extLst>
      <p:ext uri="{BB962C8B-B14F-4D97-AF65-F5344CB8AC3E}">
        <p14:creationId xmlns:p14="http://schemas.microsoft.com/office/powerpoint/2010/main" val="4078516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8DA27-8485-49A3-937F-CF3E4211ECC4}"/>
              </a:ext>
            </a:extLst>
          </p:cNvPr>
          <p:cNvSpPr>
            <a:spLocks noGrp="1"/>
          </p:cNvSpPr>
          <p:nvPr>
            <p:ph type="title"/>
          </p:nvPr>
        </p:nvSpPr>
        <p:spPr/>
        <p:txBody>
          <a:bodyPr/>
          <a:lstStyle/>
          <a:p>
            <a:r>
              <a:rPr lang="en-US" dirty="0"/>
              <a:t>Make the most of your time.</a:t>
            </a:r>
          </a:p>
        </p:txBody>
      </p:sp>
      <p:sp>
        <p:nvSpPr>
          <p:cNvPr id="3" name="Content Placeholder 2">
            <a:extLst>
              <a:ext uri="{FF2B5EF4-FFF2-40B4-BE49-F238E27FC236}">
                <a16:creationId xmlns:a16="http://schemas.microsoft.com/office/drawing/2014/main" id="{12E00B38-22E9-4C51-A8AC-5B440EC31F80}"/>
              </a:ext>
            </a:extLst>
          </p:cNvPr>
          <p:cNvSpPr>
            <a:spLocks noGrp="1"/>
          </p:cNvSpPr>
          <p:nvPr>
            <p:ph idx="1"/>
          </p:nvPr>
        </p:nvSpPr>
        <p:spPr>
          <a:xfrm>
            <a:off x="546506" y="2113848"/>
            <a:ext cx="10928099" cy="4242347"/>
          </a:xfrm>
        </p:spPr>
        <p:txBody>
          <a:bodyPr>
            <a:noAutofit/>
          </a:bodyPr>
          <a:lstStyle/>
          <a:p>
            <a:r>
              <a:rPr lang="en-US" sz="3200" dirty="0"/>
              <a:t>Be very careful, then, how you live—not as unwise but as wise, </a:t>
            </a:r>
            <a:r>
              <a:rPr lang="en-US" sz="3200" b="1" baseline="30000" dirty="0"/>
              <a:t>16 </a:t>
            </a:r>
            <a:r>
              <a:rPr lang="en-US" sz="3200" dirty="0"/>
              <a:t>making the most of every opportunity, because the days are evil. </a:t>
            </a:r>
            <a:r>
              <a:rPr lang="en-US" sz="3200" b="1" baseline="30000" dirty="0"/>
              <a:t>17 </a:t>
            </a:r>
            <a:r>
              <a:rPr lang="en-US" sz="3200" dirty="0"/>
              <a:t>Therefore do not be foolish but understand what the Lord’s will is. </a:t>
            </a:r>
            <a:r>
              <a:rPr lang="en-US" sz="3200" b="1" baseline="30000" dirty="0"/>
              <a:t>18 </a:t>
            </a:r>
            <a:r>
              <a:rPr lang="en-US" sz="3200" dirty="0"/>
              <a:t>Do not get drunk on wine, which leads to debauchery. Instead, be filled with the Spirit, </a:t>
            </a:r>
            <a:r>
              <a:rPr lang="en-US" sz="3200" b="1" baseline="30000" dirty="0"/>
              <a:t>19 </a:t>
            </a:r>
            <a:r>
              <a:rPr lang="en-US" sz="3200" dirty="0"/>
              <a:t>speaking to one another with psalms, hymns, and songs from the Spirit. Sing and make music from your heart to the Lord, </a:t>
            </a:r>
            <a:r>
              <a:rPr lang="en-US" sz="3200" b="1" baseline="30000" dirty="0"/>
              <a:t>20 </a:t>
            </a:r>
            <a:r>
              <a:rPr lang="en-US" sz="3200" dirty="0"/>
              <a:t>always giving thanks to God the Father for everything, in the name of our Lord Jesus Christ. Ephesians 5</a:t>
            </a:r>
          </a:p>
        </p:txBody>
      </p:sp>
    </p:spTree>
    <p:extLst>
      <p:ext uri="{BB962C8B-B14F-4D97-AF65-F5344CB8AC3E}">
        <p14:creationId xmlns:p14="http://schemas.microsoft.com/office/powerpoint/2010/main" val="2279326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FA0FB-5F08-40A7-BACA-34652C1872F7}"/>
              </a:ext>
            </a:extLst>
          </p:cNvPr>
          <p:cNvSpPr>
            <a:spLocks noGrp="1"/>
          </p:cNvSpPr>
          <p:nvPr>
            <p:ph type="title"/>
          </p:nvPr>
        </p:nvSpPr>
        <p:spPr/>
        <p:txBody>
          <a:bodyPr/>
          <a:lstStyle/>
          <a:p>
            <a:r>
              <a:rPr lang="en-US" dirty="0"/>
              <a:t>Is anyone among you sick…. Pray</a:t>
            </a:r>
          </a:p>
        </p:txBody>
      </p:sp>
      <p:sp>
        <p:nvSpPr>
          <p:cNvPr id="3" name="Content Placeholder 2">
            <a:extLst>
              <a:ext uri="{FF2B5EF4-FFF2-40B4-BE49-F238E27FC236}">
                <a16:creationId xmlns:a16="http://schemas.microsoft.com/office/drawing/2014/main" id="{F96304F8-85BE-4184-927A-992334A887A6}"/>
              </a:ext>
            </a:extLst>
          </p:cNvPr>
          <p:cNvSpPr>
            <a:spLocks noGrp="1"/>
          </p:cNvSpPr>
          <p:nvPr>
            <p:ph idx="1"/>
          </p:nvPr>
        </p:nvSpPr>
        <p:spPr/>
        <p:txBody>
          <a:bodyPr>
            <a:normAutofit/>
          </a:bodyPr>
          <a:lstStyle/>
          <a:p>
            <a:r>
              <a:rPr lang="en-US" sz="3200" dirty="0"/>
              <a:t>Is anyone among you in trouble? Let them pray. Is anyone happy? Let them sing songs of praise. </a:t>
            </a:r>
            <a:r>
              <a:rPr lang="en-US" sz="3200" b="1" baseline="30000" dirty="0"/>
              <a:t>14 </a:t>
            </a:r>
            <a:r>
              <a:rPr lang="en-US" sz="3200" dirty="0"/>
              <a:t>Is anyone among you sick? Let them call the elders of the church to pray over them and anoint them with oil in the name of the Lord. </a:t>
            </a:r>
            <a:r>
              <a:rPr lang="en-US" sz="3200" b="1" baseline="30000" dirty="0"/>
              <a:t>15 </a:t>
            </a:r>
            <a:r>
              <a:rPr lang="en-US" sz="3200" dirty="0"/>
              <a:t>And the prayer offered in faith will make the sick person well; the Lord will raise them up.</a:t>
            </a:r>
          </a:p>
        </p:txBody>
      </p:sp>
    </p:spTree>
    <p:extLst>
      <p:ext uri="{BB962C8B-B14F-4D97-AF65-F5344CB8AC3E}">
        <p14:creationId xmlns:p14="http://schemas.microsoft.com/office/powerpoint/2010/main" val="166888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E25C-3253-47C6-BC57-406939C19E42}"/>
              </a:ext>
            </a:extLst>
          </p:cNvPr>
          <p:cNvSpPr>
            <a:spLocks noGrp="1"/>
          </p:cNvSpPr>
          <p:nvPr>
            <p:ph type="title"/>
          </p:nvPr>
        </p:nvSpPr>
        <p:spPr/>
        <p:txBody>
          <a:bodyPr/>
          <a:lstStyle/>
          <a:p>
            <a:r>
              <a:rPr lang="en-US" dirty="0"/>
              <a:t>The Plague Stopped</a:t>
            </a:r>
          </a:p>
        </p:txBody>
      </p:sp>
      <p:sp>
        <p:nvSpPr>
          <p:cNvPr id="3" name="Content Placeholder 2">
            <a:extLst>
              <a:ext uri="{FF2B5EF4-FFF2-40B4-BE49-F238E27FC236}">
                <a16:creationId xmlns:a16="http://schemas.microsoft.com/office/drawing/2014/main" id="{C091D025-7597-45D9-83CE-5A68EAC76D1A}"/>
              </a:ext>
            </a:extLst>
          </p:cNvPr>
          <p:cNvSpPr>
            <a:spLocks noGrp="1"/>
          </p:cNvSpPr>
          <p:nvPr>
            <p:ph idx="1"/>
          </p:nvPr>
        </p:nvSpPr>
        <p:spPr>
          <a:xfrm>
            <a:off x="680321" y="2107580"/>
            <a:ext cx="11284938" cy="4605453"/>
          </a:xfrm>
        </p:spPr>
        <p:txBody>
          <a:bodyPr>
            <a:normAutofit/>
          </a:bodyPr>
          <a:lstStyle/>
          <a:p>
            <a:r>
              <a:rPr lang="en-US" sz="2800" dirty="0"/>
              <a:t>Then Moses said to Aaron, “Take your censer and put incense in it, along with burning coals from the altar, and hurry to the assembly to make atonement for them. Wrath has come out from the </a:t>
            </a:r>
            <a:r>
              <a:rPr lang="en-US" sz="2800" cap="small" dirty="0"/>
              <a:t>Lord</a:t>
            </a:r>
            <a:r>
              <a:rPr lang="en-US" sz="2800" dirty="0"/>
              <a:t>; the plague has started.” </a:t>
            </a:r>
            <a:r>
              <a:rPr lang="en-US" sz="2800" b="1" baseline="30000" dirty="0"/>
              <a:t>47 </a:t>
            </a:r>
            <a:r>
              <a:rPr lang="en-US" sz="2800" dirty="0"/>
              <a:t>So Aaron did as Moses said, and ran into the midst of the assembly. The plague had already started among the people, but Aaron offered the incense and made atonement for them. </a:t>
            </a:r>
            <a:r>
              <a:rPr lang="en-US" sz="2800" b="1" baseline="30000" dirty="0"/>
              <a:t>48 </a:t>
            </a:r>
            <a:r>
              <a:rPr lang="en-US" sz="2800" dirty="0"/>
              <a:t>He stood between the living and the dead, and the plague stopped. </a:t>
            </a:r>
            <a:r>
              <a:rPr lang="en-US" sz="2800" b="1" baseline="30000" dirty="0"/>
              <a:t>49 </a:t>
            </a:r>
            <a:r>
              <a:rPr lang="en-US" sz="2800" dirty="0"/>
              <a:t>But 14,700 people died from the plague, in addition to those who had died because of </a:t>
            </a:r>
            <a:r>
              <a:rPr lang="en-US" sz="2800" dirty="0" err="1"/>
              <a:t>Korah</a:t>
            </a:r>
            <a:r>
              <a:rPr lang="en-US" sz="2800" dirty="0"/>
              <a:t>. </a:t>
            </a:r>
            <a:r>
              <a:rPr lang="en-US" sz="2800" b="1" baseline="30000" dirty="0"/>
              <a:t>50 </a:t>
            </a:r>
            <a:r>
              <a:rPr lang="en-US" sz="2800" dirty="0"/>
              <a:t>Then Aaron returned to Moses at the entrance to the tent of meeting, for the plague had stopped. </a:t>
            </a:r>
            <a:r>
              <a:rPr lang="en-US" dirty="0"/>
              <a:t>Numbers 16</a:t>
            </a:r>
          </a:p>
        </p:txBody>
      </p:sp>
    </p:spTree>
    <p:extLst>
      <p:ext uri="{BB962C8B-B14F-4D97-AF65-F5344CB8AC3E}">
        <p14:creationId xmlns:p14="http://schemas.microsoft.com/office/powerpoint/2010/main" val="2414532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85AEC-7A96-478A-AF04-12071E87F7F8}"/>
              </a:ext>
            </a:extLst>
          </p:cNvPr>
          <p:cNvSpPr>
            <a:spLocks noGrp="1"/>
          </p:cNvSpPr>
          <p:nvPr>
            <p:ph type="title"/>
          </p:nvPr>
        </p:nvSpPr>
        <p:spPr/>
        <p:txBody>
          <a:bodyPr/>
          <a:lstStyle/>
          <a:p>
            <a:r>
              <a:rPr lang="en-US" dirty="0"/>
              <a:t>Psalm 91</a:t>
            </a:r>
          </a:p>
        </p:txBody>
      </p:sp>
      <p:sp>
        <p:nvSpPr>
          <p:cNvPr id="3" name="Content Placeholder 2">
            <a:extLst>
              <a:ext uri="{FF2B5EF4-FFF2-40B4-BE49-F238E27FC236}">
                <a16:creationId xmlns:a16="http://schemas.microsoft.com/office/drawing/2014/main" id="{4D032372-CADF-46DB-9CF9-C51499129A93}"/>
              </a:ext>
            </a:extLst>
          </p:cNvPr>
          <p:cNvSpPr>
            <a:spLocks noGrp="1"/>
          </p:cNvSpPr>
          <p:nvPr>
            <p:ph idx="1"/>
          </p:nvPr>
        </p:nvSpPr>
        <p:spPr>
          <a:xfrm>
            <a:off x="680321" y="2336872"/>
            <a:ext cx="10465199" cy="4216327"/>
          </a:xfrm>
        </p:spPr>
        <p:txBody>
          <a:bodyPr/>
          <a:lstStyle/>
          <a:p>
            <a:r>
              <a:rPr lang="en-US" dirty="0"/>
              <a:t>Whoever dwells in the shelter of the Most High</a:t>
            </a:r>
            <a:br>
              <a:rPr lang="en-US" dirty="0"/>
            </a:br>
            <a:r>
              <a:rPr lang="en-US" dirty="0"/>
              <a:t>    will rest in the shadow of the Almighty.</a:t>
            </a:r>
            <a:br>
              <a:rPr lang="en-US" dirty="0"/>
            </a:br>
            <a:r>
              <a:rPr lang="en-US" b="1" baseline="30000" dirty="0"/>
              <a:t>2 </a:t>
            </a:r>
            <a:r>
              <a:rPr lang="en-US" dirty="0"/>
              <a:t>I will say of the </a:t>
            </a:r>
            <a:r>
              <a:rPr lang="en-US" cap="small" dirty="0"/>
              <a:t>Lord</a:t>
            </a:r>
            <a:r>
              <a:rPr lang="en-US" dirty="0"/>
              <a:t>, “He is my refuge and my fortress,</a:t>
            </a:r>
            <a:br>
              <a:rPr lang="en-US" dirty="0"/>
            </a:br>
            <a:r>
              <a:rPr lang="en-US" dirty="0"/>
              <a:t>    my God, in whom I trust.”</a:t>
            </a:r>
          </a:p>
          <a:p>
            <a:r>
              <a:rPr lang="en-US" b="1" baseline="30000" dirty="0"/>
              <a:t>3 </a:t>
            </a:r>
            <a:r>
              <a:rPr lang="en-US" dirty="0"/>
              <a:t>Surely, he will save you</a:t>
            </a:r>
            <a:br>
              <a:rPr lang="en-US" dirty="0"/>
            </a:br>
            <a:r>
              <a:rPr lang="en-US" dirty="0"/>
              <a:t>    from the fowler’s snare</a:t>
            </a:r>
            <a:br>
              <a:rPr lang="en-US" dirty="0"/>
            </a:br>
            <a:r>
              <a:rPr lang="en-US" dirty="0"/>
              <a:t>    and from the deadly pestilence.</a:t>
            </a:r>
            <a:br>
              <a:rPr lang="en-US" dirty="0"/>
            </a:br>
            <a:r>
              <a:rPr lang="en-US" b="1" baseline="30000" dirty="0"/>
              <a:t>4 </a:t>
            </a:r>
            <a:r>
              <a:rPr lang="en-US" dirty="0"/>
              <a:t>He will cover you with his feathers,</a:t>
            </a:r>
            <a:br>
              <a:rPr lang="en-US" dirty="0"/>
            </a:br>
            <a:r>
              <a:rPr lang="en-US" dirty="0"/>
              <a:t>    and under his wings you will find refuge;</a:t>
            </a:r>
            <a:br>
              <a:rPr lang="en-US" dirty="0"/>
            </a:br>
            <a:r>
              <a:rPr lang="en-US" dirty="0"/>
              <a:t>    his faithfulness will be your shield and rampart.</a:t>
            </a:r>
          </a:p>
          <a:p>
            <a:endParaRPr lang="en-US" dirty="0"/>
          </a:p>
        </p:txBody>
      </p:sp>
    </p:spTree>
    <p:extLst>
      <p:ext uri="{BB962C8B-B14F-4D97-AF65-F5344CB8AC3E}">
        <p14:creationId xmlns:p14="http://schemas.microsoft.com/office/powerpoint/2010/main" val="314417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55D8-DBDD-4023-92C1-43832E6C21D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65F4601-BFC4-4AE6-B8AE-2478D831A184}"/>
              </a:ext>
            </a:extLst>
          </p:cNvPr>
          <p:cNvSpPr>
            <a:spLocks noGrp="1"/>
          </p:cNvSpPr>
          <p:nvPr>
            <p:ph idx="1"/>
          </p:nvPr>
        </p:nvSpPr>
        <p:spPr>
          <a:xfrm>
            <a:off x="680321" y="2118732"/>
            <a:ext cx="9613861" cy="4493941"/>
          </a:xfrm>
        </p:spPr>
        <p:txBody>
          <a:bodyPr>
            <a:normAutofit/>
          </a:bodyPr>
          <a:lstStyle/>
          <a:p>
            <a:r>
              <a:rPr lang="en-US" sz="3200" dirty="0"/>
              <a:t>You will not fear the terror of night,</a:t>
            </a:r>
            <a:br>
              <a:rPr lang="en-US" sz="3200" dirty="0"/>
            </a:br>
            <a:r>
              <a:rPr lang="en-US" sz="3200" dirty="0"/>
              <a:t>    nor the arrow that flies by day,</a:t>
            </a:r>
            <a:br>
              <a:rPr lang="en-US" sz="3200" dirty="0"/>
            </a:br>
            <a:r>
              <a:rPr lang="en-US" sz="3200" b="1" baseline="30000" dirty="0"/>
              <a:t>6 </a:t>
            </a:r>
            <a:r>
              <a:rPr lang="en-US" sz="3200" dirty="0"/>
              <a:t>nor the pestilence that stalks in the darkness,</a:t>
            </a:r>
            <a:br>
              <a:rPr lang="en-US" sz="3200" dirty="0"/>
            </a:br>
            <a:r>
              <a:rPr lang="en-US" sz="3200" dirty="0"/>
              <a:t>    nor the plague that destroys at midday.</a:t>
            </a:r>
            <a:br>
              <a:rPr lang="en-US" sz="3200" dirty="0"/>
            </a:br>
            <a:r>
              <a:rPr lang="en-US" sz="3200" b="1" baseline="30000" dirty="0"/>
              <a:t>7 </a:t>
            </a:r>
            <a:r>
              <a:rPr lang="en-US" sz="3200" dirty="0"/>
              <a:t>A thousand may fall at your side,</a:t>
            </a:r>
            <a:br>
              <a:rPr lang="en-US" sz="3200" dirty="0"/>
            </a:br>
            <a:r>
              <a:rPr lang="en-US" sz="3200" dirty="0"/>
              <a:t>    ten thousand at your right hand,</a:t>
            </a:r>
            <a:br>
              <a:rPr lang="en-US" sz="3200" dirty="0"/>
            </a:br>
            <a:r>
              <a:rPr lang="en-US" sz="3200" dirty="0"/>
              <a:t>    but it will not come near you.</a:t>
            </a:r>
            <a:br>
              <a:rPr lang="en-US" sz="3200" dirty="0"/>
            </a:br>
            <a:r>
              <a:rPr lang="en-US" sz="3200" b="1" baseline="30000" dirty="0"/>
              <a:t>8 </a:t>
            </a:r>
            <a:r>
              <a:rPr lang="en-US" sz="3200" dirty="0"/>
              <a:t>You will only observe with your eyes</a:t>
            </a:r>
            <a:br>
              <a:rPr lang="en-US" sz="3200" dirty="0"/>
            </a:br>
            <a:r>
              <a:rPr lang="en-US" sz="3200" dirty="0"/>
              <a:t>    and see the punishment of the wicked.</a:t>
            </a:r>
          </a:p>
        </p:txBody>
      </p:sp>
    </p:spTree>
    <p:extLst>
      <p:ext uri="{BB962C8B-B14F-4D97-AF65-F5344CB8AC3E}">
        <p14:creationId xmlns:p14="http://schemas.microsoft.com/office/powerpoint/2010/main" val="1418804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56CDF-0E06-464D-B1D6-7A9E1BE9C17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73E2A8E-41E1-4343-B668-8EDF2AC837E4}"/>
              </a:ext>
            </a:extLst>
          </p:cNvPr>
          <p:cNvSpPr>
            <a:spLocks noGrp="1"/>
          </p:cNvSpPr>
          <p:nvPr>
            <p:ph idx="1"/>
          </p:nvPr>
        </p:nvSpPr>
        <p:spPr>
          <a:xfrm>
            <a:off x="680321" y="2085278"/>
            <a:ext cx="9613861" cy="4559361"/>
          </a:xfrm>
        </p:spPr>
        <p:txBody>
          <a:bodyPr>
            <a:normAutofit/>
          </a:bodyPr>
          <a:lstStyle/>
          <a:p>
            <a:r>
              <a:rPr lang="en-US" sz="2800" dirty="0"/>
              <a:t>If you say, “The </a:t>
            </a:r>
            <a:r>
              <a:rPr lang="en-US" sz="2800" cap="small" dirty="0"/>
              <a:t>Lord</a:t>
            </a:r>
            <a:r>
              <a:rPr lang="en-US" sz="2800" dirty="0"/>
              <a:t> is my refuge,”</a:t>
            </a:r>
            <a:br>
              <a:rPr lang="en-US" sz="2800" dirty="0"/>
            </a:br>
            <a:r>
              <a:rPr lang="en-US" sz="2800" dirty="0"/>
              <a:t>    and you make the Most High your dwelling,</a:t>
            </a:r>
            <a:br>
              <a:rPr lang="en-US" sz="2800" dirty="0"/>
            </a:br>
            <a:r>
              <a:rPr lang="en-US" sz="2800" b="1" baseline="30000" dirty="0"/>
              <a:t>10 </a:t>
            </a:r>
            <a:r>
              <a:rPr lang="en-US" sz="2800" dirty="0"/>
              <a:t>no harm will overtake you,</a:t>
            </a:r>
            <a:br>
              <a:rPr lang="en-US" sz="2800" dirty="0"/>
            </a:br>
            <a:r>
              <a:rPr lang="en-US" sz="2800" dirty="0"/>
              <a:t>    no disaster will come near your tent.</a:t>
            </a:r>
            <a:br>
              <a:rPr lang="en-US" sz="2800" dirty="0"/>
            </a:br>
            <a:r>
              <a:rPr lang="en-US" sz="2800" b="1" baseline="30000" dirty="0"/>
              <a:t>11 </a:t>
            </a:r>
            <a:r>
              <a:rPr lang="en-US" sz="2800" dirty="0"/>
              <a:t>For he will command his angels concerning you</a:t>
            </a:r>
            <a:br>
              <a:rPr lang="en-US" sz="2800" dirty="0"/>
            </a:br>
            <a:r>
              <a:rPr lang="en-US" sz="2800" dirty="0"/>
              <a:t>    to guard you in all your ways;</a:t>
            </a:r>
            <a:br>
              <a:rPr lang="en-US" sz="2800" dirty="0"/>
            </a:br>
            <a:r>
              <a:rPr lang="en-US" sz="2800" b="1" baseline="30000" dirty="0"/>
              <a:t>12 </a:t>
            </a:r>
            <a:r>
              <a:rPr lang="en-US" sz="2800" dirty="0"/>
              <a:t>they will lift you up in their hands,</a:t>
            </a:r>
            <a:br>
              <a:rPr lang="en-US" sz="2800" dirty="0"/>
            </a:br>
            <a:r>
              <a:rPr lang="en-US" sz="2800" dirty="0"/>
              <a:t>    so that you will not strike your foot against a stone.</a:t>
            </a:r>
            <a:br>
              <a:rPr lang="en-US" sz="2800" dirty="0"/>
            </a:br>
            <a:r>
              <a:rPr lang="en-US" sz="2800" b="1" baseline="30000" dirty="0"/>
              <a:t>13 </a:t>
            </a:r>
            <a:r>
              <a:rPr lang="en-US" sz="2800" dirty="0"/>
              <a:t>You will tread on the lion and the cobra;</a:t>
            </a:r>
            <a:br>
              <a:rPr lang="en-US" sz="2800" dirty="0"/>
            </a:br>
            <a:r>
              <a:rPr lang="en-US" sz="2800" dirty="0"/>
              <a:t>    you will trample the great lion and the serpent.</a:t>
            </a:r>
          </a:p>
        </p:txBody>
      </p:sp>
    </p:spTree>
    <p:extLst>
      <p:ext uri="{BB962C8B-B14F-4D97-AF65-F5344CB8AC3E}">
        <p14:creationId xmlns:p14="http://schemas.microsoft.com/office/powerpoint/2010/main" val="246675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8C47D-0D5F-4F02-843E-1FADFF78C9E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CF944DA-D606-4B3E-B1D3-03E748FB9FBF}"/>
              </a:ext>
            </a:extLst>
          </p:cNvPr>
          <p:cNvSpPr>
            <a:spLocks noGrp="1"/>
          </p:cNvSpPr>
          <p:nvPr>
            <p:ph idx="1"/>
          </p:nvPr>
        </p:nvSpPr>
        <p:spPr/>
        <p:txBody>
          <a:bodyPr>
            <a:noAutofit/>
          </a:bodyPr>
          <a:lstStyle/>
          <a:p>
            <a:r>
              <a:rPr lang="en-US" sz="3200" dirty="0"/>
              <a:t>“Because he loves me,” says the </a:t>
            </a:r>
            <a:r>
              <a:rPr lang="en-US" sz="3200" cap="small" dirty="0"/>
              <a:t>Lord</a:t>
            </a:r>
            <a:r>
              <a:rPr lang="en-US" sz="3200" dirty="0"/>
              <a:t>, “I will rescue him;</a:t>
            </a:r>
            <a:br>
              <a:rPr lang="en-US" sz="3200" dirty="0"/>
            </a:br>
            <a:r>
              <a:rPr lang="en-US" sz="3200" dirty="0"/>
              <a:t>    I will protect him, for he acknowledges my name.</a:t>
            </a:r>
            <a:br>
              <a:rPr lang="en-US" sz="3200" dirty="0"/>
            </a:br>
            <a:r>
              <a:rPr lang="en-US" sz="3200" b="1" baseline="30000" dirty="0"/>
              <a:t>15 </a:t>
            </a:r>
            <a:r>
              <a:rPr lang="en-US" sz="3200" dirty="0"/>
              <a:t>He will call on me, and I will answer him;</a:t>
            </a:r>
            <a:br>
              <a:rPr lang="en-US" sz="3200" dirty="0"/>
            </a:br>
            <a:r>
              <a:rPr lang="en-US" sz="3200" dirty="0"/>
              <a:t>    I will be with him in trouble,</a:t>
            </a:r>
            <a:br>
              <a:rPr lang="en-US" sz="3200" dirty="0"/>
            </a:br>
            <a:r>
              <a:rPr lang="en-US" sz="3200" dirty="0"/>
              <a:t>    I will deliver him and honor him.</a:t>
            </a:r>
            <a:br>
              <a:rPr lang="en-US" sz="3200" dirty="0"/>
            </a:br>
            <a:r>
              <a:rPr lang="en-US" sz="3200" b="1" baseline="30000" dirty="0"/>
              <a:t>16 </a:t>
            </a:r>
            <a:r>
              <a:rPr lang="en-US" sz="3200" dirty="0"/>
              <a:t>With long life I will satisfy him</a:t>
            </a:r>
            <a:br>
              <a:rPr lang="en-US" sz="3200" dirty="0"/>
            </a:br>
            <a:r>
              <a:rPr lang="en-US" sz="3200" dirty="0"/>
              <a:t>    and show him my salvation.”</a:t>
            </a:r>
          </a:p>
        </p:txBody>
      </p:sp>
    </p:spTree>
    <p:extLst>
      <p:ext uri="{BB962C8B-B14F-4D97-AF65-F5344CB8AC3E}">
        <p14:creationId xmlns:p14="http://schemas.microsoft.com/office/powerpoint/2010/main" val="2112074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D364E-5C18-4CEA-A1D1-DE6DB917E86F}"/>
              </a:ext>
            </a:extLst>
          </p:cNvPr>
          <p:cNvSpPr>
            <a:spLocks noGrp="1"/>
          </p:cNvSpPr>
          <p:nvPr>
            <p:ph type="title"/>
          </p:nvPr>
        </p:nvSpPr>
        <p:spPr/>
        <p:txBody>
          <a:bodyPr/>
          <a:lstStyle/>
          <a:p>
            <a:r>
              <a:rPr lang="en-US" dirty="0"/>
              <a:t>Philippians 1</a:t>
            </a:r>
          </a:p>
        </p:txBody>
      </p:sp>
      <p:sp>
        <p:nvSpPr>
          <p:cNvPr id="3" name="Content Placeholder 2">
            <a:extLst>
              <a:ext uri="{FF2B5EF4-FFF2-40B4-BE49-F238E27FC236}">
                <a16:creationId xmlns:a16="http://schemas.microsoft.com/office/drawing/2014/main" id="{13CD018B-B6E2-495C-B40F-75BD66BE3966}"/>
              </a:ext>
            </a:extLst>
          </p:cNvPr>
          <p:cNvSpPr>
            <a:spLocks noGrp="1"/>
          </p:cNvSpPr>
          <p:nvPr>
            <p:ph idx="1"/>
          </p:nvPr>
        </p:nvSpPr>
        <p:spPr>
          <a:xfrm>
            <a:off x="680321" y="2336872"/>
            <a:ext cx="10194825" cy="4161581"/>
          </a:xfrm>
        </p:spPr>
        <p:txBody>
          <a:bodyPr>
            <a:normAutofit/>
          </a:bodyPr>
          <a:lstStyle/>
          <a:p>
            <a:r>
              <a:rPr lang="en-US" sz="3600" dirty="0"/>
              <a:t>I thank my God every time I remember you. </a:t>
            </a:r>
            <a:r>
              <a:rPr lang="en-US" sz="3600" b="1" baseline="30000" dirty="0"/>
              <a:t>4 </a:t>
            </a:r>
            <a:r>
              <a:rPr lang="en-US" sz="3600" dirty="0"/>
              <a:t>In all my prayers for all of you, I always pray with joy </a:t>
            </a:r>
            <a:r>
              <a:rPr lang="en-US" sz="3600" b="1" baseline="30000" dirty="0"/>
              <a:t>5 </a:t>
            </a:r>
            <a:r>
              <a:rPr lang="en-US" sz="3600" dirty="0"/>
              <a:t>because of your partnership in the gospel from the first day until now, </a:t>
            </a:r>
            <a:r>
              <a:rPr lang="en-US" sz="3600" b="1" baseline="30000" dirty="0"/>
              <a:t>6 </a:t>
            </a:r>
            <a:r>
              <a:rPr lang="en-US" sz="3600" dirty="0"/>
              <a:t>being confident of this, that he who began a good work in you will carry it on to completion until the day of Christ Jesus.</a:t>
            </a:r>
          </a:p>
          <a:p>
            <a:endParaRPr lang="en-US" dirty="0"/>
          </a:p>
        </p:txBody>
      </p:sp>
    </p:spTree>
    <p:extLst>
      <p:ext uri="{BB962C8B-B14F-4D97-AF65-F5344CB8AC3E}">
        <p14:creationId xmlns:p14="http://schemas.microsoft.com/office/powerpoint/2010/main" val="3620738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E199F-9881-49E2-A4D4-E42AF856FA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234929-D744-457C-96CD-EFA521B9B87A}"/>
              </a:ext>
            </a:extLst>
          </p:cNvPr>
          <p:cNvSpPr>
            <a:spLocks noGrp="1"/>
          </p:cNvSpPr>
          <p:nvPr>
            <p:ph idx="1"/>
          </p:nvPr>
        </p:nvSpPr>
        <p:spPr>
          <a:xfrm>
            <a:off x="680321" y="2068498"/>
            <a:ext cx="10816262" cy="4438834"/>
          </a:xfrm>
        </p:spPr>
        <p:txBody>
          <a:bodyPr/>
          <a:lstStyle/>
          <a:p>
            <a:r>
              <a:rPr lang="en-US" b="1" baseline="30000" dirty="0"/>
              <a:t>7 </a:t>
            </a:r>
            <a:r>
              <a:rPr lang="en-US" sz="2800" dirty="0"/>
              <a:t>It is right for me to feel this way about all of you, since I have you in my heart and, whether I am in chains or defending and confirming the gospel, all of you share in God’s grace with me. </a:t>
            </a:r>
            <a:r>
              <a:rPr lang="en-US" sz="2800" b="1" baseline="30000" dirty="0"/>
              <a:t>8 </a:t>
            </a:r>
            <a:r>
              <a:rPr lang="en-US" sz="2800" dirty="0"/>
              <a:t>God can testify how I long for all of you with the affection of Christ Jesus.</a:t>
            </a:r>
          </a:p>
          <a:p>
            <a:r>
              <a:rPr lang="en-US" sz="2800" b="1" baseline="30000" dirty="0"/>
              <a:t>9 </a:t>
            </a:r>
            <a:r>
              <a:rPr lang="en-US" sz="2800" dirty="0"/>
              <a:t>And this is my prayer: that your love may abound more and more in knowledge and depth of insight, </a:t>
            </a:r>
            <a:r>
              <a:rPr lang="en-US" sz="2800" b="1" baseline="30000" dirty="0"/>
              <a:t>10 </a:t>
            </a:r>
            <a:r>
              <a:rPr lang="en-US" sz="2800" dirty="0"/>
              <a:t>so that you may be able to discern what is best and may be pure and blameless for the day of Christ, </a:t>
            </a:r>
            <a:r>
              <a:rPr lang="en-US" sz="2800" b="1" baseline="30000" dirty="0"/>
              <a:t>11 </a:t>
            </a:r>
            <a:r>
              <a:rPr lang="en-US" sz="2800" dirty="0"/>
              <a:t>filled with the fruit of righteousness that comes through Jesus Christ—to the glory and praise of God.</a:t>
            </a:r>
          </a:p>
          <a:p>
            <a:endParaRPr lang="en-US" dirty="0"/>
          </a:p>
        </p:txBody>
      </p:sp>
    </p:spTree>
    <p:extLst>
      <p:ext uri="{BB962C8B-B14F-4D97-AF65-F5344CB8AC3E}">
        <p14:creationId xmlns:p14="http://schemas.microsoft.com/office/powerpoint/2010/main" val="1387293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B73EC-4B84-4BEE-ABF6-E0C7D80C567C}"/>
              </a:ext>
            </a:extLst>
          </p:cNvPr>
          <p:cNvSpPr>
            <a:spLocks noGrp="1"/>
          </p:cNvSpPr>
          <p:nvPr>
            <p:ph type="title"/>
          </p:nvPr>
        </p:nvSpPr>
        <p:spPr/>
        <p:txBody>
          <a:bodyPr>
            <a:normAutofit/>
          </a:bodyPr>
          <a:lstStyle/>
          <a:p>
            <a:r>
              <a:rPr lang="en-US" sz="6600" dirty="0"/>
              <a:t>Partnership</a:t>
            </a:r>
          </a:p>
        </p:txBody>
      </p:sp>
      <p:sp>
        <p:nvSpPr>
          <p:cNvPr id="3" name="Content Placeholder 2">
            <a:extLst>
              <a:ext uri="{FF2B5EF4-FFF2-40B4-BE49-F238E27FC236}">
                <a16:creationId xmlns:a16="http://schemas.microsoft.com/office/drawing/2014/main" id="{0AF2010B-5CA5-407C-BF6E-BBE1AF991B0B}"/>
              </a:ext>
            </a:extLst>
          </p:cNvPr>
          <p:cNvSpPr>
            <a:spLocks noGrp="1"/>
          </p:cNvSpPr>
          <p:nvPr>
            <p:ph idx="1"/>
          </p:nvPr>
        </p:nvSpPr>
        <p:spPr/>
        <p:txBody>
          <a:bodyPr>
            <a:normAutofit fontScale="92500"/>
          </a:bodyPr>
          <a:lstStyle/>
          <a:p>
            <a:r>
              <a:rPr lang="en-US" sz="3600" dirty="0"/>
              <a:t>I thank my God every time I remember you. </a:t>
            </a:r>
            <a:r>
              <a:rPr lang="en-US" sz="3600" b="1" baseline="30000" dirty="0"/>
              <a:t>4 </a:t>
            </a:r>
            <a:r>
              <a:rPr lang="en-US" sz="3600" dirty="0"/>
              <a:t>In all my prayers for all of you, I always pray with joy </a:t>
            </a:r>
            <a:r>
              <a:rPr lang="en-US" sz="3600" b="1" baseline="30000" dirty="0"/>
              <a:t>5 </a:t>
            </a:r>
            <a:r>
              <a:rPr lang="en-US" sz="3600" dirty="0"/>
              <a:t>because of your partnership in the gospel from the first day until now, </a:t>
            </a:r>
            <a:r>
              <a:rPr lang="en-US" sz="3600" b="1" baseline="30000" dirty="0"/>
              <a:t>6 </a:t>
            </a:r>
            <a:r>
              <a:rPr lang="en-US" sz="3600" dirty="0"/>
              <a:t>being confident of this, that he who began a good work in you will carry it on to completion until the day of Christ Jesus.</a:t>
            </a:r>
          </a:p>
          <a:p>
            <a:endParaRPr lang="en-US" dirty="0"/>
          </a:p>
        </p:txBody>
      </p:sp>
    </p:spTree>
    <p:extLst>
      <p:ext uri="{BB962C8B-B14F-4D97-AF65-F5344CB8AC3E}">
        <p14:creationId xmlns:p14="http://schemas.microsoft.com/office/powerpoint/2010/main" val="1350441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9077A-E630-48F1-B4E0-5011FD98B1C8}"/>
              </a:ext>
            </a:extLst>
          </p:cNvPr>
          <p:cNvSpPr>
            <a:spLocks noGrp="1"/>
          </p:cNvSpPr>
          <p:nvPr>
            <p:ph type="title"/>
          </p:nvPr>
        </p:nvSpPr>
        <p:spPr/>
        <p:txBody>
          <a:bodyPr/>
          <a:lstStyle/>
          <a:p>
            <a:r>
              <a:rPr lang="en-US" dirty="0"/>
              <a:t>Out of their poverty welled up rich generosity.</a:t>
            </a:r>
          </a:p>
        </p:txBody>
      </p:sp>
      <p:sp>
        <p:nvSpPr>
          <p:cNvPr id="3" name="Content Placeholder 2">
            <a:extLst>
              <a:ext uri="{FF2B5EF4-FFF2-40B4-BE49-F238E27FC236}">
                <a16:creationId xmlns:a16="http://schemas.microsoft.com/office/drawing/2014/main" id="{086627E2-BF5D-4F1E-8FF1-42020B71722D}"/>
              </a:ext>
            </a:extLst>
          </p:cNvPr>
          <p:cNvSpPr>
            <a:spLocks noGrp="1"/>
          </p:cNvSpPr>
          <p:nvPr>
            <p:ph idx="1"/>
          </p:nvPr>
        </p:nvSpPr>
        <p:spPr>
          <a:xfrm>
            <a:off x="266701" y="1973866"/>
            <a:ext cx="11391900" cy="4241727"/>
          </a:xfrm>
        </p:spPr>
        <p:txBody>
          <a:bodyPr>
            <a:noAutofit/>
          </a:bodyPr>
          <a:lstStyle/>
          <a:p>
            <a:r>
              <a:rPr lang="en-US" sz="3200" dirty="0"/>
              <a:t>And now, brothers and sisters, we want you to know about the grace that God has given the Macedonian churches. </a:t>
            </a:r>
            <a:r>
              <a:rPr lang="en-US" sz="3200" b="1" baseline="30000" dirty="0"/>
              <a:t>2 </a:t>
            </a:r>
            <a:r>
              <a:rPr lang="en-US" sz="3200" dirty="0"/>
              <a:t>In the midst of a very severe trial, their overflowing joy and their extreme poverty welled up in rich generosity. </a:t>
            </a:r>
            <a:r>
              <a:rPr lang="en-US" sz="3200" b="1" baseline="30000" dirty="0"/>
              <a:t>3 </a:t>
            </a:r>
            <a:r>
              <a:rPr lang="en-US" sz="3200" dirty="0"/>
              <a:t>For I testify that they gave as much as they were able, and even beyond their ability. Entirely on their own, </a:t>
            </a:r>
            <a:r>
              <a:rPr lang="en-US" sz="3200" b="1" baseline="30000" dirty="0"/>
              <a:t>4 </a:t>
            </a:r>
            <a:r>
              <a:rPr lang="en-US" sz="3200" dirty="0"/>
              <a:t>they urgently pleaded with us for the privilege of sharing in this service to the Lord’s people. </a:t>
            </a:r>
            <a:r>
              <a:rPr lang="en-US" sz="3200" b="1" baseline="30000" dirty="0"/>
              <a:t>5 </a:t>
            </a:r>
            <a:r>
              <a:rPr lang="en-US" sz="3200" dirty="0"/>
              <a:t>And they exceeded our expectations: They gave themselves first of all to the Lord, and then by the will of God also to us.</a:t>
            </a:r>
          </a:p>
        </p:txBody>
      </p:sp>
    </p:spTree>
    <p:extLst>
      <p:ext uri="{BB962C8B-B14F-4D97-AF65-F5344CB8AC3E}">
        <p14:creationId xmlns:p14="http://schemas.microsoft.com/office/powerpoint/2010/main" val="2123360942"/>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0B8658-DE86-42E1-9D01-970FE6B6ABA5}">
  <ds:schemaRefs>
    <ds:schemaRef ds:uri="http://schemas.microsoft.com/office/infopath/2007/PartnerControls"/>
    <ds:schemaRef ds:uri="71af3243-3dd4-4a8d-8c0d-dd76da1f02a5"/>
    <ds:schemaRef ds:uri="http://www.w3.org/XML/1998/namespace"/>
    <ds:schemaRef ds:uri="http://schemas.microsoft.com/office/2006/documentManagement/types"/>
    <ds:schemaRef ds:uri="http://schemas.microsoft.com/office/2006/metadata/properties"/>
    <ds:schemaRef ds:uri="http://purl.org/dc/elements/1.1/"/>
    <ds:schemaRef ds:uri="http://purl.org/dc/dcmitype/"/>
    <ds:schemaRef ds:uri="http://purl.org/dc/terms/"/>
    <ds:schemaRef ds:uri="http://schemas.openxmlformats.org/package/2006/metadata/core-properties"/>
    <ds:schemaRef ds:uri="16c05727-aa75-4e4a-9b5f-8a80a1165891"/>
  </ds:schemaRefs>
</ds:datastoreItem>
</file>

<file path=customXml/itemProps2.xml><?xml version="1.0" encoding="utf-8"?>
<ds:datastoreItem xmlns:ds="http://schemas.openxmlformats.org/officeDocument/2006/customXml" ds:itemID="{A913FBCD-4DF7-4ECF-9257-7B99D5499325}">
  <ds:schemaRefs>
    <ds:schemaRef ds:uri="http://schemas.microsoft.com/sharepoint/v3/contenttype/forms"/>
  </ds:schemaRefs>
</ds:datastoreItem>
</file>

<file path=customXml/itemProps3.xml><?xml version="1.0" encoding="utf-8"?>
<ds:datastoreItem xmlns:ds="http://schemas.openxmlformats.org/officeDocument/2006/customXml" ds:itemID="{3E14B9E1-7F97-4662-8FB1-AC5A81D5A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Berlin design</Template>
  <TotalTime>0</TotalTime>
  <Words>3166</Words>
  <Application>Microsoft Office PowerPoint</Application>
  <PresentationFormat>Widescreen</PresentationFormat>
  <Paragraphs>129</Paragraphs>
  <Slides>18</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Trebuchet MS</vt:lpstr>
      <vt:lpstr>Berlin</vt:lpstr>
      <vt:lpstr>How to Know What is Best</vt:lpstr>
      <vt:lpstr>Psalm 91</vt:lpstr>
      <vt:lpstr>PowerPoint Presentation</vt:lpstr>
      <vt:lpstr>PowerPoint Presentation</vt:lpstr>
      <vt:lpstr>PowerPoint Presentation</vt:lpstr>
      <vt:lpstr>Philippians 1</vt:lpstr>
      <vt:lpstr>PowerPoint Presentation</vt:lpstr>
      <vt:lpstr>Partnership</vt:lpstr>
      <vt:lpstr>Out of their poverty welled up rich generosity.</vt:lpstr>
      <vt:lpstr>He Finishes What He Starts</vt:lpstr>
      <vt:lpstr>Nothing Can Separate us From the Love of Christ</vt:lpstr>
      <vt:lpstr>He Cares About Them</vt:lpstr>
      <vt:lpstr>The Affection of Christ</vt:lpstr>
      <vt:lpstr>Jesus heart goes out to us.</vt:lpstr>
      <vt:lpstr>He Prays for Them</vt:lpstr>
      <vt:lpstr>Make the most of your time.</vt:lpstr>
      <vt:lpstr>Is anyone among you sick…. Pray</vt:lpstr>
      <vt:lpstr>The Plague Stopped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2020-03-21T02:05:08Z</dcterms:created>
  <dcterms:modified xsi:type="dcterms:W3CDTF">2020-03-22T11:49:31Z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